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CAAB_88D9C634.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0" r:id="rId3"/>
    <p:sldMasterId id="2147483762" r:id="rId4"/>
    <p:sldMasterId id="2147483787" r:id="rId5"/>
  </p:sldMasterIdLst>
  <p:notesMasterIdLst>
    <p:notesMasterId r:id="rId76"/>
  </p:notesMasterIdLst>
  <p:sldIdLst>
    <p:sldId id="2147470061" r:id="rId6"/>
    <p:sldId id="2147470041" r:id="rId7"/>
    <p:sldId id="2076137504" r:id="rId8"/>
    <p:sldId id="2147470064" r:id="rId9"/>
    <p:sldId id="2147470062" r:id="rId10"/>
    <p:sldId id="9946" r:id="rId11"/>
    <p:sldId id="9947" r:id="rId12"/>
    <p:sldId id="2076138233" r:id="rId13"/>
    <p:sldId id="2147469989" r:id="rId14"/>
    <p:sldId id="2147470042" r:id="rId15"/>
    <p:sldId id="2147469981" r:id="rId16"/>
    <p:sldId id="263" r:id="rId17"/>
    <p:sldId id="2147469996" r:id="rId18"/>
    <p:sldId id="2147469997" r:id="rId19"/>
    <p:sldId id="2147469998" r:id="rId20"/>
    <p:sldId id="2147469999" r:id="rId21"/>
    <p:sldId id="2147470000" r:id="rId22"/>
    <p:sldId id="2147470001" r:id="rId23"/>
    <p:sldId id="2147470002" r:id="rId24"/>
    <p:sldId id="2147470003" r:id="rId25"/>
    <p:sldId id="2147470004" r:id="rId26"/>
    <p:sldId id="2147470005" r:id="rId27"/>
    <p:sldId id="2147470006" r:id="rId28"/>
    <p:sldId id="2147470007" r:id="rId29"/>
    <p:sldId id="2147470008" r:id="rId30"/>
    <p:sldId id="2147470009" r:id="rId31"/>
    <p:sldId id="2147470010" r:id="rId32"/>
    <p:sldId id="2147470011" r:id="rId33"/>
    <p:sldId id="2147470012" r:id="rId34"/>
    <p:sldId id="2147470013" r:id="rId35"/>
    <p:sldId id="2147470020" r:id="rId36"/>
    <p:sldId id="2147470014" r:id="rId37"/>
    <p:sldId id="2147470015" r:id="rId38"/>
    <p:sldId id="2147470016" r:id="rId39"/>
    <p:sldId id="2147470045" r:id="rId40"/>
    <p:sldId id="2147470017" r:id="rId41"/>
    <p:sldId id="2147470046" r:id="rId42"/>
    <p:sldId id="2147470018" r:id="rId43"/>
    <p:sldId id="2147469982" r:id="rId44"/>
    <p:sldId id="2147470022" r:id="rId45"/>
    <p:sldId id="2147470026" r:id="rId46"/>
    <p:sldId id="2147470048" r:id="rId47"/>
    <p:sldId id="2147470049" r:id="rId48"/>
    <p:sldId id="2147470050" r:id="rId49"/>
    <p:sldId id="2147470051" r:id="rId50"/>
    <p:sldId id="2147470052" r:id="rId51"/>
    <p:sldId id="2147470053" r:id="rId52"/>
    <p:sldId id="2147470059" r:id="rId53"/>
    <p:sldId id="2147470056" r:id="rId54"/>
    <p:sldId id="2147470060" r:id="rId55"/>
    <p:sldId id="2147470057" r:id="rId56"/>
    <p:sldId id="2147470058" r:id="rId57"/>
    <p:sldId id="2147469983" r:id="rId58"/>
    <p:sldId id="2147469991" r:id="rId59"/>
    <p:sldId id="2147470047" r:id="rId60"/>
    <p:sldId id="2147470027" r:id="rId61"/>
    <p:sldId id="2147470029" r:id="rId62"/>
    <p:sldId id="2147470030" r:id="rId63"/>
    <p:sldId id="2147470028" r:id="rId64"/>
    <p:sldId id="2147470031" r:id="rId65"/>
    <p:sldId id="2147470032" r:id="rId66"/>
    <p:sldId id="2147470033" r:id="rId67"/>
    <p:sldId id="2147470023" r:id="rId68"/>
    <p:sldId id="9949" r:id="rId69"/>
    <p:sldId id="9950" r:id="rId70"/>
    <p:sldId id="2147470066" r:id="rId71"/>
    <p:sldId id="2147469995" r:id="rId72"/>
    <p:sldId id="2147470067" r:id="rId73"/>
    <p:sldId id="2147470065" r:id="rId74"/>
    <p:sldId id="214747004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11289E-31BF-4846-A8FF-11E5C687DD54}">
          <p14:sldIdLst>
            <p14:sldId id="2147470061"/>
            <p14:sldId id="2147470041"/>
            <p14:sldId id="2076137504"/>
          </p14:sldIdLst>
        </p14:section>
        <p14:section name="Workload Identities" id="{C80AB0B0-A5B7-4854-8611-FD570A14DF73}">
          <p14:sldIdLst>
            <p14:sldId id="2147470064"/>
            <p14:sldId id="2147470062"/>
            <p14:sldId id="9946"/>
            <p14:sldId id="9947"/>
            <p14:sldId id="2076138233"/>
            <p14:sldId id="2147469989"/>
            <p14:sldId id="2147470042"/>
          </p14:sldIdLst>
        </p14:section>
        <p14:section name="Conditional Access for Workload Identities" id="{6863C7F4-BA39-4056-B7FB-99A4E058B881}">
          <p14:sldIdLst>
            <p14:sldId id="2147469981"/>
            <p14:sldId id="263"/>
          </p14:sldIdLst>
        </p14:section>
        <p14:section name="Creating CA Policy for Workload Identities" id="{32E78102-D97C-4536-B39C-7480923C8704}">
          <p14:sldIdLst>
            <p14:sldId id="2147469996"/>
            <p14:sldId id="2147469997"/>
            <p14:sldId id="2147469998"/>
            <p14:sldId id="2147469999"/>
            <p14:sldId id="2147470000"/>
            <p14:sldId id="2147470001"/>
            <p14:sldId id="2147470002"/>
            <p14:sldId id="2147470003"/>
            <p14:sldId id="2147470004"/>
            <p14:sldId id="2147470005"/>
            <p14:sldId id="2147470006"/>
            <p14:sldId id="2147470007"/>
            <p14:sldId id="2147470008"/>
            <p14:sldId id="2147470009"/>
            <p14:sldId id="2147470010"/>
            <p14:sldId id="2147470011"/>
            <p14:sldId id="2147470012"/>
            <p14:sldId id="2147470013"/>
          </p14:sldIdLst>
        </p14:section>
        <p14:section name="Insights and Reporting - Workload Identities" id="{9B79C3C0-0E7C-43E0-A46A-61506DB3F9A9}">
          <p14:sldIdLst>
            <p14:sldId id="2147470020"/>
            <p14:sldId id="2147470014"/>
            <p14:sldId id="2147470015"/>
            <p14:sldId id="2147470016"/>
            <p14:sldId id="2147470045"/>
            <p14:sldId id="2147470017"/>
            <p14:sldId id="2147470046"/>
            <p14:sldId id="2147470018"/>
          </p14:sldIdLst>
        </p14:section>
        <p14:section name="Identity Protection for Workload Identities" id="{2C5A579F-01C7-4057-9EDC-B7A5C77B376C}">
          <p14:sldIdLst>
            <p14:sldId id="2147469982"/>
            <p14:sldId id="2147470022"/>
          </p14:sldIdLst>
        </p14:section>
        <p14:section name="Identify risky Workload Identities" id="{C975AEE4-2046-4002-AA05-DC0C2830C0F6}">
          <p14:sldIdLst>
            <p14:sldId id="2147470026"/>
            <p14:sldId id="2147470048"/>
            <p14:sldId id="2147470049"/>
            <p14:sldId id="2147470050"/>
            <p14:sldId id="2147470051"/>
            <p14:sldId id="2147470052"/>
            <p14:sldId id="2147470053"/>
            <p14:sldId id="2147470059"/>
            <p14:sldId id="2147470056"/>
            <p14:sldId id="2147470060"/>
            <p14:sldId id="2147470057"/>
            <p14:sldId id="2147470058"/>
          </p14:sldIdLst>
        </p14:section>
        <p14:section name="Access Reviews for workload identities" id="{D99C35A2-83EA-405C-BEA5-F5CC697EC392}">
          <p14:sldIdLst>
            <p14:sldId id="2147469983"/>
            <p14:sldId id="2147469991"/>
          </p14:sldIdLst>
        </p14:section>
        <p14:section name="Creating Access Review for Workload Identities" id="{94E054F7-A0AE-474B-A942-40286A48B688}">
          <p14:sldIdLst>
            <p14:sldId id="2147470047"/>
            <p14:sldId id="2147470027"/>
            <p14:sldId id="2147470029"/>
            <p14:sldId id="2147470030"/>
            <p14:sldId id="2147470028"/>
            <p14:sldId id="2147470031"/>
            <p14:sldId id="2147470032"/>
            <p14:sldId id="2147470033"/>
          </p14:sldIdLst>
        </p14:section>
        <p14:section name="Workload Identity Federation" id="{717B2AED-2785-41F3-97BB-A858E748EDE9}">
          <p14:sldIdLst>
            <p14:sldId id="2147470023"/>
            <p14:sldId id="9949"/>
            <p14:sldId id="9950"/>
          </p14:sldIdLst>
        </p14:section>
        <p14:section name="Resources &amp; Closing" id="{8DCE3011-E1E4-4B25-A50C-FEA315FBB3CA}">
          <p14:sldIdLst>
            <p14:sldId id="2147470066"/>
            <p14:sldId id="2147469995"/>
            <p14:sldId id="2147470067"/>
            <p14:sldId id="2147470065"/>
            <p14:sldId id="214747004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ED6429-B7DE-9229-606F-F0FD0D2D0058}" name="Namyoon Han" initials="" userId="S::naha@microsoft.com::f05ef0ee-389c-40fb-b877-808b5acc0a0c" providerId="AD"/>
  <p188:author id="{D595E12C-5F74-C32E-98AA-FD05E18BDBEE}" name="Etan Basseri" initials="EB" userId="S::etbasser@microsoft.com::867f8dec-8cee-4c2c-9e7a-4e681f761abe" providerId="AD"/>
  <p188:author id="{CDE34439-19BD-D7E8-F345-34F9939FBDEF}" name="Isabelle Williams (SHE/HER)" initials="I(" userId="S::iswilli@microsoft.com::4d278eb0-b907-4ebd-b07d-a53642bcce0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298" autoAdjust="0"/>
  </p:normalViewPr>
  <p:slideViewPr>
    <p:cSldViewPr snapToGrid="0">
      <p:cViewPr varScale="1">
        <p:scale>
          <a:sx n="88" d="100"/>
          <a:sy n="88" d="100"/>
        </p:scale>
        <p:origin x="14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non Kuehn" userId="67a00545-bee5-4a8e-85ec-9a6595f7f0e0" providerId="ADAL" clId="{EDDBFBC0-6E2E-4FB0-898B-AC47E6250835}"/>
    <pc:docChg chg="modSld">
      <pc:chgData name="Shannon Kuehn" userId="67a00545-bee5-4a8e-85ec-9a6595f7f0e0" providerId="ADAL" clId="{EDDBFBC0-6E2E-4FB0-898B-AC47E6250835}" dt="2022-04-28T21:30:50.173" v="10" actId="6549"/>
      <pc:docMkLst>
        <pc:docMk/>
      </pc:docMkLst>
      <pc:sldChg chg="modNotesTx">
        <pc:chgData name="Shannon Kuehn" userId="67a00545-bee5-4a8e-85ec-9a6595f7f0e0" providerId="ADAL" clId="{EDDBFBC0-6E2E-4FB0-898B-AC47E6250835}" dt="2022-04-28T21:30:00.245" v="7" actId="6549"/>
        <pc:sldMkLst>
          <pc:docMk/>
          <pc:sldMk cId="2247145478" sldId="263"/>
        </pc:sldMkLst>
      </pc:sldChg>
      <pc:sldChg chg="modNotesTx">
        <pc:chgData name="Shannon Kuehn" userId="67a00545-bee5-4a8e-85ec-9a6595f7f0e0" providerId="ADAL" clId="{EDDBFBC0-6E2E-4FB0-898B-AC47E6250835}" dt="2022-04-28T21:29:48.477" v="4" actId="6549"/>
        <pc:sldMkLst>
          <pc:docMk/>
          <pc:sldMk cId="3004413458" sldId="9946"/>
        </pc:sldMkLst>
      </pc:sldChg>
      <pc:sldChg chg="modNotesTx">
        <pc:chgData name="Shannon Kuehn" userId="67a00545-bee5-4a8e-85ec-9a6595f7f0e0" providerId="ADAL" clId="{EDDBFBC0-6E2E-4FB0-898B-AC47E6250835}" dt="2022-04-28T21:29:51.084" v="5" actId="6549"/>
        <pc:sldMkLst>
          <pc:docMk/>
          <pc:sldMk cId="882772449" sldId="9947"/>
        </pc:sldMkLst>
      </pc:sldChg>
      <pc:sldChg chg="modNotesTx">
        <pc:chgData name="Shannon Kuehn" userId="67a00545-bee5-4a8e-85ec-9a6595f7f0e0" providerId="ADAL" clId="{EDDBFBC0-6E2E-4FB0-898B-AC47E6250835}" dt="2022-04-28T21:30:41.339" v="8" actId="6549"/>
        <pc:sldMkLst>
          <pc:docMk/>
          <pc:sldMk cId="688642262" sldId="9949"/>
        </pc:sldMkLst>
      </pc:sldChg>
      <pc:sldChg chg="modNotesTx">
        <pc:chgData name="Shannon Kuehn" userId="67a00545-bee5-4a8e-85ec-9a6595f7f0e0" providerId="ADAL" clId="{EDDBFBC0-6E2E-4FB0-898B-AC47E6250835}" dt="2022-04-28T21:30:43.822" v="9" actId="6549"/>
        <pc:sldMkLst>
          <pc:docMk/>
          <pc:sldMk cId="2126817264" sldId="9950"/>
        </pc:sldMkLst>
      </pc:sldChg>
      <pc:sldChg chg="modNotesTx">
        <pc:chgData name="Shannon Kuehn" userId="67a00545-bee5-4a8e-85ec-9a6595f7f0e0" providerId="ADAL" clId="{EDDBFBC0-6E2E-4FB0-898B-AC47E6250835}" dt="2022-04-28T21:29:39.644" v="1" actId="6549"/>
        <pc:sldMkLst>
          <pc:docMk/>
          <pc:sldMk cId="118788796" sldId="2076137504"/>
        </pc:sldMkLst>
      </pc:sldChg>
      <pc:sldChg chg="modNotesTx">
        <pc:chgData name="Shannon Kuehn" userId="67a00545-bee5-4a8e-85ec-9a6595f7f0e0" providerId="ADAL" clId="{EDDBFBC0-6E2E-4FB0-898B-AC47E6250835}" dt="2022-04-28T21:29:54.212" v="6" actId="6549"/>
        <pc:sldMkLst>
          <pc:docMk/>
          <pc:sldMk cId="2283433007" sldId="2076138233"/>
        </pc:sldMkLst>
      </pc:sldChg>
      <pc:sldChg chg="modNotesTx">
        <pc:chgData name="Shannon Kuehn" userId="67a00545-bee5-4a8e-85ec-9a6595f7f0e0" providerId="ADAL" clId="{EDDBFBC0-6E2E-4FB0-898B-AC47E6250835}" dt="2022-04-28T21:30:50.173" v="10" actId="6549"/>
        <pc:sldMkLst>
          <pc:docMk/>
          <pc:sldMk cId="2295973428" sldId="2147469995"/>
        </pc:sldMkLst>
      </pc:sldChg>
      <pc:sldChg chg="modNotesTx">
        <pc:chgData name="Shannon Kuehn" userId="67a00545-bee5-4a8e-85ec-9a6595f7f0e0" providerId="ADAL" clId="{EDDBFBC0-6E2E-4FB0-898B-AC47E6250835}" dt="2022-04-28T21:29:36.782" v="0" actId="6549"/>
        <pc:sldMkLst>
          <pc:docMk/>
          <pc:sldMk cId="2693859863" sldId="2147470041"/>
        </pc:sldMkLst>
      </pc:sldChg>
      <pc:sldChg chg="modNotesTx">
        <pc:chgData name="Shannon Kuehn" userId="67a00545-bee5-4a8e-85ec-9a6595f7f0e0" providerId="ADAL" clId="{EDDBFBC0-6E2E-4FB0-898B-AC47E6250835}" dt="2022-04-28T21:29:45.643" v="3" actId="6549"/>
        <pc:sldMkLst>
          <pc:docMk/>
          <pc:sldMk cId="3683619954" sldId="2147470062"/>
        </pc:sldMkLst>
      </pc:sldChg>
      <pc:sldChg chg="modNotesTx">
        <pc:chgData name="Shannon Kuehn" userId="67a00545-bee5-4a8e-85ec-9a6595f7f0e0" providerId="ADAL" clId="{EDDBFBC0-6E2E-4FB0-898B-AC47E6250835}" dt="2022-04-28T21:29:42.908" v="2" actId="6549"/>
        <pc:sldMkLst>
          <pc:docMk/>
          <pc:sldMk cId="403844307" sldId="2147470064"/>
        </pc:sldMkLst>
      </pc:sldChg>
    </pc:docChg>
  </pc:docChgLst>
</pc:chgInfo>
</file>

<file path=ppt/comments/modernComment_7FFFCAAB_88D9C634.xml><?xml version="1.0" encoding="utf-8"?>
<p188:cmLst xmlns:a="http://schemas.openxmlformats.org/drawingml/2006/main" xmlns:r="http://schemas.openxmlformats.org/officeDocument/2006/relationships" xmlns:p188="http://schemas.microsoft.com/office/powerpoint/2018/8/main">
  <p188:cm id="{F8B8D2E7-B65F-4905-9730-8779C50BC392}" authorId="{CDE34439-19BD-D7E8-F345-34F9939FBDEF}" status="resolved" created="2022-02-09T23:25:15.753">
    <ac:deMkLst xmlns:ac="http://schemas.microsoft.com/office/drawing/2013/main/command">
      <pc:docMk xmlns:pc="http://schemas.microsoft.com/office/powerpoint/2013/main/command"/>
      <pc:sldMk xmlns:pc="http://schemas.microsoft.com/office/powerpoint/2013/main/command" cId="2295973428" sldId="2147469995"/>
      <ac:spMk id="3" creationId="{41D82A23-CEF0-436D-BB65-EE3D28D3C6E7}"/>
    </ac:deMkLst>
    <p188:txBody>
      <a:bodyPr/>
      <a:lstStyle/>
      <a:p>
        <a:r>
          <a:rPr lang="en-US"/>
          <a:t>a bit wordy right now. alternate wording:
-is not stale
-remains fresh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0E731-BA5B-4053-B4B0-88F41A4F16B6}"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F7F63-87FC-459F-951E-89E54290F1BA}" type="slidenum">
              <a:rPr lang="en-US" smtClean="0"/>
              <a:t>‹#›</a:t>
            </a:fld>
            <a:endParaRPr lang="en-US"/>
          </a:p>
        </p:txBody>
      </p:sp>
    </p:spTree>
    <p:extLst>
      <p:ext uri="{BB962C8B-B14F-4D97-AF65-F5344CB8AC3E}">
        <p14:creationId xmlns:p14="http://schemas.microsoft.com/office/powerpoint/2010/main" val="12115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74752-A1D4-499E-A6F6-519568AEA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64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49</a:t>
            </a:fld>
            <a:endParaRPr lang="en-US"/>
          </a:p>
        </p:txBody>
      </p:sp>
    </p:spTree>
    <p:extLst>
      <p:ext uri="{BB962C8B-B14F-4D97-AF65-F5344CB8AC3E}">
        <p14:creationId xmlns:p14="http://schemas.microsoft.com/office/powerpoint/2010/main" val="214775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9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7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67</a:t>
            </a:fld>
            <a:endParaRPr lang="en-US"/>
          </a:p>
        </p:txBody>
      </p:sp>
    </p:spTree>
    <p:extLst>
      <p:ext uri="{BB962C8B-B14F-4D97-AF65-F5344CB8AC3E}">
        <p14:creationId xmlns:p14="http://schemas.microsoft.com/office/powerpoint/2010/main" val="11902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2</a:t>
            </a:fld>
            <a:endParaRPr lang="en-US"/>
          </a:p>
        </p:txBody>
      </p:sp>
    </p:spTree>
    <p:extLst>
      <p:ext uri="{BB962C8B-B14F-4D97-AF65-F5344CB8AC3E}">
        <p14:creationId xmlns:p14="http://schemas.microsoft.com/office/powerpoint/2010/main" val="23952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8B9DB-171C-4261-BCEC-55FBCC81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4</a:t>
            </a:fld>
            <a:endParaRPr lang="en-US"/>
          </a:p>
        </p:txBody>
      </p:sp>
    </p:spTree>
    <p:extLst>
      <p:ext uri="{BB962C8B-B14F-4D97-AF65-F5344CB8AC3E}">
        <p14:creationId xmlns:p14="http://schemas.microsoft.com/office/powerpoint/2010/main" val="19295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897A60-779B-4864-8C62-770B7DFC2C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0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70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97A60-779B-4864-8C62-770B7DFC2CCC}" type="slidenum">
              <a:rPr lang="en-US" smtClean="0"/>
              <a:t>8</a:t>
            </a:fld>
            <a:endParaRPr lang="en-US"/>
          </a:p>
        </p:txBody>
      </p:sp>
    </p:spTree>
    <p:extLst>
      <p:ext uri="{BB962C8B-B14F-4D97-AF65-F5344CB8AC3E}">
        <p14:creationId xmlns:p14="http://schemas.microsoft.com/office/powerpoint/2010/main" val="318301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12</a:t>
            </a:fld>
            <a:endParaRPr lang="en-US"/>
          </a:p>
        </p:txBody>
      </p:sp>
    </p:spTree>
    <p:extLst>
      <p:ext uri="{BB962C8B-B14F-4D97-AF65-F5344CB8AC3E}">
        <p14:creationId xmlns:p14="http://schemas.microsoft.com/office/powerpoint/2010/main" val="238395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4.xml"/><Relationship Id="rId4" Type="http://schemas.openxmlformats.org/officeDocument/2006/relationships/image" Target="../media/image47.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8.emf"/><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AE16-B948-49AB-8082-B2ED2D7A2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D1D9-91C7-48B2-9D7D-9C60D053E5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D253A-7932-4E19-8E67-85EDB23ED335}"/>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BC320CA5-8ACF-4B8B-A657-BFF9781F8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79D7A-DBC4-4DF0-AEE3-BCE2CD2E64D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813967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7AB1-95FB-4FD2-A73E-A6BDAE746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DDC0D-0F3A-44E2-A340-949B502A8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B716D-0D37-44FA-8B9D-4A36992C9DD2}"/>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30C76521-14DD-46B9-B5ED-03EBA04E5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AE7E0-F466-4E9F-B4CE-62662297002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3008443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CFA9-45DD-4E8E-ABCE-B8C8AB74D6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B85F3-6422-4D46-88D7-065617644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350DA-9E07-494B-8BCE-AA6C3A8BFF7F}"/>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F543363B-CE72-4BA2-90D8-97EB59F7E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00ED4-75EE-4D08-999E-DC155CF15DD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7577623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1AFCAD-D479-4238-953B-839D701B83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3E030-83CF-4122-8C14-CF50B4F3A9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AB914-4D7A-41B3-965E-8C9D383E6F42}"/>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67F8ED67-B134-45E0-A571-75AA95159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26281-B478-4414-BB6F-E96D60836C72}"/>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6458242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09335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897321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3766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338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2699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932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933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1775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84D87-C8BA-4A53-AA60-F3ECAE842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5F233A-B77E-4FD5-85F0-3BC0C8938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00A3F-5589-497C-BD6C-3C3036B0C41C}"/>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28D6DA53-9F25-4C9F-8D66-8D0F0ACCD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22364-9F22-41E0-AD0C-8B1E73B58672}"/>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1215375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577563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500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6277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87190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0036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7738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87246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6427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7068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8347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75190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65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1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227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17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7635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266713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019097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52" r="5997" b="5173"/>
          <a:stretch/>
        </p:blipFill>
        <p:spPr>
          <a:xfrm>
            <a:off x="0" y="-2839"/>
            <a:ext cx="12190271" cy="6858000"/>
          </a:xfrm>
          <a:prstGeom prst="rect">
            <a:avLst/>
          </a:prstGeom>
        </p:spPr>
      </p:pic>
      <p:sp>
        <p:nvSpPr>
          <p:cNvPr id="13" name="Rectangle 12"/>
          <p:cNvSpPr/>
          <p:nvPr userDrawn="1"/>
        </p:nvSpPr>
        <p:spPr bwMode="auto">
          <a:xfrm>
            <a:off x="267682" y="2084171"/>
            <a:ext cx="6274974"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93790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
            <a:ext cx="12190271" cy="6857999"/>
          </a:xfrm>
          <a:prstGeom prst="rect">
            <a:avLst/>
          </a:prstGeom>
        </p:spPr>
      </p:pic>
      <p:sp>
        <p:nvSpPr>
          <p:cNvPr id="13" name="Rectangle 12"/>
          <p:cNvSpPr/>
          <p:nvPr userDrawn="1"/>
        </p:nvSpPr>
        <p:spPr bwMode="auto">
          <a:xfrm>
            <a:off x="267683" y="2084171"/>
            <a:ext cx="8067823" cy="3586208"/>
          </a:xfrm>
          <a:prstGeom prst="rect">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8067823"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20763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l="6" r="6"/>
          <a:stretch/>
        </p:blipFill>
        <p:spPr>
          <a:xfrm>
            <a:off x="311" y="-312"/>
            <a:ext cx="12191377" cy="6858623"/>
          </a:xfrm>
          <a:prstGeom prst="rect">
            <a:avLst/>
          </a:prstGeom>
        </p:spPr>
      </p:pic>
      <p:sp>
        <p:nvSpPr>
          <p:cNvPr id="13" name="Rectangle 12"/>
          <p:cNvSpPr/>
          <p:nvPr userDrawn="1"/>
        </p:nvSpPr>
        <p:spPr bwMode="auto">
          <a:xfrm>
            <a:off x="267683" y="2084171"/>
            <a:ext cx="8067823" cy="3586208"/>
          </a:xfrm>
          <a:prstGeom prst="rect">
            <a:avLst/>
          </a:prstGeom>
          <a:solidFill>
            <a:schemeClr val="bg2">
              <a:lumMod val="1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8067823" cy="651821"/>
          </a:xfrm>
        </p:spPr>
        <p:txBody>
          <a:bodyPr wrap="square" lIns="164592" tIns="109728" rIns="164592" bIns="109728">
            <a:spAutoFit/>
          </a:bodyPr>
          <a:lstStyle>
            <a:lvl1pPr marL="0" indent="0">
              <a:spcBef>
                <a:spcPts val="0"/>
              </a:spcBef>
              <a:buNone/>
              <a:defRPr sz="3137">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8886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931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25582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pic>
        <p:nvPicPr>
          <p:cNvPr id="6" name="Picture 5"/>
          <p:cNvPicPr>
            <a:picLocks noChangeAspect="1"/>
          </p:cNvPicPr>
          <p:nvPr userDrawn="1"/>
        </p:nvPicPr>
        <p:blipFill rotWithShape="1">
          <a:blip r:embed="rId3"/>
          <a:srcRect l="41127" t="15552" r="5998" b="5173"/>
          <a:stretch/>
        </p:blipFill>
        <p:spPr>
          <a:xfrm>
            <a:off x="5333418" y="-2839"/>
            <a:ext cx="6856854" cy="6858000"/>
          </a:xfrm>
          <a:prstGeom prst="rect">
            <a:avLst/>
          </a:prstGeom>
        </p:spPr>
      </p:pic>
    </p:spTree>
    <p:extLst>
      <p:ext uri="{BB962C8B-B14F-4D97-AF65-F5344CB8AC3E}">
        <p14:creationId xmlns:p14="http://schemas.microsoft.com/office/powerpoint/2010/main" val="28460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29401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3474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783923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8106221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9715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5771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55283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40835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27567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754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58190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5550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381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05131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4513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87106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349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91383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5690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847195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34587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7A0C-6D09-4049-8729-032F150C5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31313-F515-4787-8BD7-ED97113B3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14592-F85D-43DC-8B3D-A2E71EA77EAB}"/>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A314BA00-3980-47BE-8A24-E0B22F0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8EA67-88C1-4ED1-8998-5F932BB204AC}"/>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2588930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98173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0185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080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4490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6772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391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43852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044099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5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92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395C-D728-4FFD-A728-5E3ACC492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9DB753-720C-4D74-8E3E-AA0E3BC65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9A248-709C-4782-BFC0-4FB324880C53}"/>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5E381B68-542B-4513-B57E-5E687DAAC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28B32-6804-4BA6-A0B5-8F5A4A5A6D2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754958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410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695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357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179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82383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1609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0609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5925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05751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5080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4E09-EC6E-42B1-AB90-8F427A042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7917FB-224B-4928-A3C4-A073E34B7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104AEF-5744-4246-AABE-44FB24E60B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EB529-4005-49D1-B465-B193B5FB377A}"/>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6" name="Footer Placeholder 5">
            <a:extLst>
              <a:ext uri="{FF2B5EF4-FFF2-40B4-BE49-F238E27FC236}">
                <a16:creationId xmlns:a16="http://schemas.microsoft.com/office/drawing/2014/main" id="{478C099E-A648-4435-B4D5-77F21E57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712D6-6F96-46F3-BC7E-54659F677D2A}"/>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9701529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67695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86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5143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24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700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4989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519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139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4349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3285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48B1-F84F-46D6-8696-A934F88F0E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BCF6A-FDB5-4F11-B533-AB580C695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2DCA3-68BC-45CB-8A79-447AD7FD3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C6A25F-180E-497D-9744-B27A0F371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97EBE-43C2-4FE5-A7BB-6628A3C737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922E3-03EE-4CD2-915E-A709CBB3A706}"/>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8" name="Footer Placeholder 7">
            <a:extLst>
              <a:ext uri="{FF2B5EF4-FFF2-40B4-BE49-F238E27FC236}">
                <a16:creationId xmlns:a16="http://schemas.microsoft.com/office/drawing/2014/main" id="{56B543F4-A780-4C41-875D-BA3BD8C4A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630A58-6A95-47B1-80B9-F8727D27B74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24854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0615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85012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265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42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0537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3936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9055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851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16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96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0BAA-9372-444D-A114-3EF37515B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6A9A6A-1FC3-40E9-BEE2-301939E32B69}"/>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4" name="Footer Placeholder 3">
            <a:extLst>
              <a:ext uri="{FF2B5EF4-FFF2-40B4-BE49-F238E27FC236}">
                <a16:creationId xmlns:a16="http://schemas.microsoft.com/office/drawing/2014/main" id="{A36C2982-491E-47DD-803F-4A5CB7A2D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780B1D-E219-4CB6-B562-1E602F76E607}"/>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4649892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31906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49850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1710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7505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9919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78163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2978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01546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540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195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E69C1-9324-4FEC-9858-7685F699C90C}"/>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3" name="Footer Placeholder 2">
            <a:extLst>
              <a:ext uri="{FF2B5EF4-FFF2-40B4-BE49-F238E27FC236}">
                <a16:creationId xmlns:a16="http://schemas.microsoft.com/office/drawing/2014/main" id="{DFA7D8A3-9CA9-436A-98CC-1AB92B148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30D1E-23FA-4B61-BC4E-3F71E23CB39E}"/>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01555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8626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7739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4140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854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86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019918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56188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095774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376033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486823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F4F9-F9E9-46CF-BAF8-D029FF89B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B1664-90C8-479D-B906-FC445CE607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19FD74-7E99-40D9-8122-D4410DC42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25892-9D79-47B4-BBEF-8C2C05F0FCAF}"/>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6" name="Footer Placeholder 5">
            <a:extLst>
              <a:ext uri="{FF2B5EF4-FFF2-40B4-BE49-F238E27FC236}">
                <a16:creationId xmlns:a16="http://schemas.microsoft.com/office/drawing/2014/main" id="{9DC3344F-1E67-480B-B5F9-4065DD15D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392F9-DB77-43D2-AE15-3DE1B0923D71}"/>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02951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957169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26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155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5087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0784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5143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52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nterior Slide 4">
    <p:bg>
      <p:bgPr>
        <a:gradFill flip="none" rotWithShape="1">
          <a:gsLst>
            <a:gs pos="0">
              <a:schemeClr val="accent1">
                <a:lumMod val="5000"/>
                <a:lumOff val="95000"/>
              </a:schemeClr>
            </a:gs>
            <a:gs pos="100000">
              <a:schemeClr val="accent1">
                <a:lumMod val="30000"/>
                <a:lumOff val="70000"/>
                <a:alpha val="46000"/>
              </a:schemeClr>
            </a:gs>
          </a:gsLst>
          <a:lin ang="5400000" scaled="1"/>
          <a:tileRect/>
        </a:gradFill>
        <a:effectLst/>
      </p:bgPr>
    </p:bg>
    <p:spTree>
      <p:nvGrpSpPr>
        <p:cNvPr id="1" name=""/>
        <p:cNvGrpSpPr/>
        <p:nvPr/>
      </p:nvGrpSpPr>
      <p:grpSpPr>
        <a:xfrm>
          <a:off x="0" y="0"/>
          <a:ext cx="0" cy="0"/>
          <a:chOff x="0" y="0"/>
          <a:chExt cx="0" cy="0"/>
        </a:xfrm>
      </p:grpSpPr>
      <p:sp>
        <p:nvSpPr>
          <p:cNvPr id="9" name="AutoShape 5">
            <a:extLst>
              <a:ext uri="{FF2B5EF4-FFF2-40B4-BE49-F238E27FC236}">
                <a16:creationId xmlns:a16="http://schemas.microsoft.com/office/drawing/2014/main" id="{AB4D7D39-490D-9143-B4AA-317E585D8D5D}"/>
              </a:ext>
            </a:extLst>
          </p:cNvPr>
          <p:cNvSpPr>
            <a:spLocks noChangeAspect="1" noChangeArrowheads="1" noTextEdit="1"/>
          </p:cNvSpPr>
          <p:nvPr/>
        </p:nvSpPr>
        <p:spPr bwMode="auto">
          <a:xfrm>
            <a:off x="5074294" y="882175"/>
            <a:ext cx="793749" cy="1507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1" tIns="60959" rIns="121921" bIns="60959" numCol="1" anchor="t" anchorCtr="0" compatLnSpc="1">
            <a:prstTxWarp prst="textNoShape">
              <a:avLst/>
            </a:prstTxWarp>
          </a:bodyPr>
          <a:lstStyle/>
          <a:p>
            <a:endParaRPr lang="en-US" sz="1787"/>
          </a:p>
        </p:txBody>
      </p:sp>
      <p:pic>
        <p:nvPicPr>
          <p:cNvPr id="36" name="Picture 35">
            <a:extLst>
              <a:ext uri="{FF2B5EF4-FFF2-40B4-BE49-F238E27FC236}">
                <a16:creationId xmlns:a16="http://schemas.microsoft.com/office/drawing/2014/main" id="{156D62FA-E610-2D41-A4DF-E93EC3DDCE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431"/>
          <a:stretch/>
        </p:blipFill>
        <p:spPr>
          <a:xfrm>
            <a:off x="224862" y="6373194"/>
            <a:ext cx="435107" cy="303245"/>
          </a:xfrm>
          <a:prstGeom prst="rect">
            <a:avLst/>
          </a:prstGeom>
        </p:spPr>
      </p:pic>
      <p:grpSp>
        <p:nvGrpSpPr>
          <p:cNvPr id="37" name="Group 36">
            <a:extLst>
              <a:ext uri="{FF2B5EF4-FFF2-40B4-BE49-F238E27FC236}">
                <a16:creationId xmlns:a16="http://schemas.microsoft.com/office/drawing/2014/main" id="{0A73BB97-F020-4940-B313-9D411EFFD9F5}"/>
              </a:ext>
            </a:extLst>
          </p:cNvPr>
          <p:cNvGrpSpPr/>
          <p:nvPr/>
        </p:nvGrpSpPr>
        <p:grpSpPr>
          <a:xfrm>
            <a:off x="8953213" y="6373221"/>
            <a:ext cx="3070739" cy="331375"/>
            <a:chOff x="6714910" y="4779908"/>
            <a:chExt cx="2303054" cy="248531"/>
          </a:xfrm>
        </p:grpSpPr>
        <p:grpSp>
          <p:nvGrpSpPr>
            <p:cNvPr id="38" name="Group 37">
              <a:extLst>
                <a:ext uri="{FF2B5EF4-FFF2-40B4-BE49-F238E27FC236}">
                  <a16:creationId xmlns:a16="http://schemas.microsoft.com/office/drawing/2014/main" id="{A6796440-6CE9-7A41-9394-C8A6A69F5DAC}"/>
                </a:ext>
              </a:extLst>
            </p:cNvPr>
            <p:cNvGrpSpPr/>
            <p:nvPr/>
          </p:nvGrpSpPr>
          <p:grpSpPr>
            <a:xfrm>
              <a:off x="6714910" y="4779908"/>
              <a:ext cx="2303054" cy="248531"/>
              <a:chOff x="527906" y="4473043"/>
              <a:chExt cx="3530600" cy="381000"/>
            </a:xfrm>
          </p:grpSpPr>
          <p:pic>
            <p:nvPicPr>
              <p:cNvPr id="40" name="Picture 39">
                <a:extLst>
                  <a:ext uri="{FF2B5EF4-FFF2-40B4-BE49-F238E27FC236}">
                    <a16:creationId xmlns:a16="http://schemas.microsoft.com/office/drawing/2014/main" id="{A7B65178-1590-BE4A-A418-E90E949EA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906" y="4473043"/>
                <a:ext cx="3530600" cy="381000"/>
              </a:xfrm>
              <a:prstGeom prst="rect">
                <a:avLst/>
              </a:prstGeom>
            </p:spPr>
          </p:pic>
          <p:sp>
            <p:nvSpPr>
              <p:cNvPr id="41" name="TextBox 40">
                <a:extLst>
                  <a:ext uri="{FF2B5EF4-FFF2-40B4-BE49-F238E27FC236}">
                    <a16:creationId xmlns:a16="http://schemas.microsoft.com/office/drawing/2014/main" id="{760F7001-5367-644B-BCC6-517426A662D9}"/>
                  </a:ext>
                </a:extLst>
              </p:cNvPr>
              <p:cNvSpPr txBox="1"/>
              <p:nvPr/>
            </p:nvSpPr>
            <p:spPr>
              <a:xfrm>
                <a:off x="824532" y="4482788"/>
                <a:ext cx="1501150" cy="341999"/>
              </a:xfrm>
              <a:prstGeom prst="rect">
                <a:avLst/>
              </a:prstGeom>
              <a:noFill/>
            </p:spPr>
            <p:txBody>
              <a:bodyPr wrap="square" rtlCol="0">
                <a:spAutoFit/>
              </a:bodyPr>
              <a:lstStyle/>
              <a:p>
                <a:r>
                  <a:rPr lang="en-US" sz="1333" b="1">
                    <a:solidFill>
                      <a:schemeClr val="bg1"/>
                    </a:solidFill>
                    <a:latin typeface="Montserrat" pitchFamily="2" charset="77"/>
                    <a:cs typeface="Bebas Neue Regular"/>
                  </a:rPr>
                  <a:t>JUNE 2021</a:t>
                </a:r>
                <a:endParaRPr lang="en-US" sz="1333" b="1">
                  <a:solidFill>
                    <a:srgbClr val="FF5D2D"/>
                  </a:solidFill>
                  <a:latin typeface="Montserrat" pitchFamily="2" charset="77"/>
                  <a:cs typeface="Bebas Neue Regular"/>
                </a:endParaRPr>
              </a:p>
            </p:txBody>
          </p:sp>
        </p:grpSp>
        <p:cxnSp>
          <p:nvCxnSpPr>
            <p:cNvPr id="39" name="Straight Connector 38">
              <a:extLst>
                <a:ext uri="{FF2B5EF4-FFF2-40B4-BE49-F238E27FC236}">
                  <a16:creationId xmlns:a16="http://schemas.microsoft.com/office/drawing/2014/main" id="{E05D17D4-D6E5-314F-80A3-EADD00D7D690}"/>
                </a:ext>
              </a:extLst>
            </p:cNvPr>
            <p:cNvCxnSpPr>
              <a:cxnSpLocks/>
            </p:cNvCxnSpPr>
            <p:nvPr/>
          </p:nvCxnSpPr>
          <p:spPr>
            <a:xfrm>
              <a:off x="7815904" y="4828476"/>
              <a:ext cx="0" cy="151853"/>
            </a:xfrm>
            <a:prstGeom prst="line">
              <a:avLst/>
            </a:prstGeom>
            <a:ln w="15875">
              <a:solidFill>
                <a:srgbClr val="FF5D2D"/>
              </a:solidFill>
            </a:ln>
            <a:effectLst/>
          </p:spPr>
          <p:style>
            <a:lnRef idx="2">
              <a:schemeClr val="accent1"/>
            </a:lnRef>
            <a:fillRef idx="0">
              <a:schemeClr val="accent1"/>
            </a:fillRef>
            <a:effectRef idx="1">
              <a:schemeClr val="accent1"/>
            </a:effectRef>
            <a:fontRef idx="minor">
              <a:schemeClr val="tx1"/>
            </a:fontRef>
          </p:style>
        </p:cxnSp>
      </p:grpSp>
      <p:sp>
        <p:nvSpPr>
          <p:cNvPr id="14" name="Text Placeholder 20">
            <a:extLst>
              <a:ext uri="{FF2B5EF4-FFF2-40B4-BE49-F238E27FC236}">
                <a16:creationId xmlns:a16="http://schemas.microsoft.com/office/drawing/2014/main" id="{806A11D6-F83A-8D46-8D19-275BCC75142A}"/>
              </a:ext>
            </a:extLst>
          </p:cNvPr>
          <p:cNvSpPr>
            <a:spLocks noGrp="1"/>
          </p:cNvSpPr>
          <p:nvPr>
            <p:ph type="body" sz="quarter" idx="10" hasCustomPrompt="1"/>
          </p:nvPr>
        </p:nvSpPr>
        <p:spPr>
          <a:xfrm>
            <a:off x="1996170" y="228579"/>
            <a:ext cx="8199661" cy="796724"/>
          </a:xfrm>
        </p:spPr>
        <p:txBody>
          <a:bodyPr>
            <a:normAutofit/>
          </a:bodyPr>
          <a:lstStyle>
            <a:lvl1pPr marL="0" indent="0" algn="ctr">
              <a:buNone/>
              <a:defRPr sz="3733"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Title or other text</a:t>
            </a:r>
          </a:p>
        </p:txBody>
      </p:sp>
      <p:sp>
        <p:nvSpPr>
          <p:cNvPr id="15" name="Text Placeholder 20">
            <a:extLst>
              <a:ext uri="{FF2B5EF4-FFF2-40B4-BE49-F238E27FC236}">
                <a16:creationId xmlns:a16="http://schemas.microsoft.com/office/drawing/2014/main" id="{87124679-FEBA-304E-AC1C-94D145A40F1E}"/>
              </a:ext>
            </a:extLst>
          </p:cNvPr>
          <p:cNvSpPr>
            <a:spLocks noGrp="1"/>
          </p:cNvSpPr>
          <p:nvPr>
            <p:ph type="body" sz="quarter" idx="12" hasCustomPrompt="1"/>
          </p:nvPr>
        </p:nvSpPr>
        <p:spPr>
          <a:xfrm>
            <a:off x="1996170" y="1088558"/>
            <a:ext cx="8199661" cy="796724"/>
          </a:xfrm>
        </p:spPr>
        <p:txBody>
          <a:bodyPr>
            <a:normAutofit/>
          </a:bodyPr>
          <a:lstStyle>
            <a:lvl1pPr marL="0" indent="0" algn="ctr">
              <a:buNone/>
              <a:defRPr sz="1867"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Click here to add text</a:t>
            </a:r>
          </a:p>
        </p:txBody>
      </p:sp>
      <p:sp>
        <p:nvSpPr>
          <p:cNvPr id="28" name="Rectangle 27">
            <a:extLst>
              <a:ext uri="{FF2B5EF4-FFF2-40B4-BE49-F238E27FC236}">
                <a16:creationId xmlns:a16="http://schemas.microsoft.com/office/drawing/2014/main" id="{D67C9994-F47C-2346-92EF-8D70BCFFEBBB}"/>
              </a:ext>
            </a:extLst>
          </p:cNvPr>
          <p:cNvSpPr/>
          <p:nvPr/>
        </p:nvSpPr>
        <p:spPr>
          <a:xfrm>
            <a:off x="1940533"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29" name="Rectangle 28">
            <a:extLst>
              <a:ext uri="{FF2B5EF4-FFF2-40B4-BE49-F238E27FC236}">
                <a16:creationId xmlns:a16="http://schemas.microsoft.com/office/drawing/2014/main" id="{E5F98FA7-8D5B-194B-9CAB-2DC972222C2B}"/>
              </a:ext>
            </a:extLst>
          </p:cNvPr>
          <p:cNvSpPr/>
          <p:nvPr/>
        </p:nvSpPr>
        <p:spPr>
          <a:xfrm>
            <a:off x="5152580"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0" name="Rectangle 29">
            <a:extLst>
              <a:ext uri="{FF2B5EF4-FFF2-40B4-BE49-F238E27FC236}">
                <a16:creationId xmlns:a16="http://schemas.microsoft.com/office/drawing/2014/main" id="{B84C84D7-0EDB-AA4E-8E20-C2D614510FD0}"/>
              </a:ext>
            </a:extLst>
          </p:cNvPr>
          <p:cNvSpPr/>
          <p:nvPr/>
        </p:nvSpPr>
        <p:spPr>
          <a:xfrm>
            <a:off x="8344769"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1" name="Oval 30">
            <a:extLst>
              <a:ext uri="{FF2B5EF4-FFF2-40B4-BE49-F238E27FC236}">
                <a16:creationId xmlns:a16="http://schemas.microsoft.com/office/drawing/2014/main" id="{E57C8D21-6363-4D4D-B03E-12BA99249822}"/>
              </a:ext>
            </a:extLst>
          </p:cNvPr>
          <p:cNvSpPr/>
          <p:nvPr/>
        </p:nvSpPr>
        <p:spPr>
          <a:xfrm>
            <a:off x="5050981"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2" name="Oval 31">
            <a:extLst>
              <a:ext uri="{FF2B5EF4-FFF2-40B4-BE49-F238E27FC236}">
                <a16:creationId xmlns:a16="http://schemas.microsoft.com/office/drawing/2014/main" id="{99F3E76C-4884-7942-93EA-93FCB22D7080}"/>
              </a:ext>
            </a:extLst>
          </p:cNvPr>
          <p:cNvSpPr/>
          <p:nvPr/>
        </p:nvSpPr>
        <p:spPr>
          <a:xfrm>
            <a:off x="8316183" y="1887790"/>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5" name="Oval 34">
            <a:extLst>
              <a:ext uri="{FF2B5EF4-FFF2-40B4-BE49-F238E27FC236}">
                <a16:creationId xmlns:a16="http://schemas.microsoft.com/office/drawing/2014/main" id="{3504231B-BC2D-3948-887F-F20CAE5092F1}"/>
              </a:ext>
            </a:extLst>
          </p:cNvPr>
          <p:cNvSpPr/>
          <p:nvPr/>
        </p:nvSpPr>
        <p:spPr>
          <a:xfrm>
            <a:off x="1911947"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43" name="Text Placeholder 20">
            <a:extLst>
              <a:ext uri="{FF2B5EF4-FFF2-40B4-BE49-F238E27FC236}">
                <a16:creationId xmlns:a16="http://schemas.microsoft.com/office/drawing/2014/main" id="{F5819A5F-999D-994E-86F0-82B12D3BF58E}"/>
              </a:ext>
            </a:extLst>
          </p:cNvPr>
          <p:cNvSpPr>
            <a:spLocks noGrp="1"/>
          </p:cNvSpPr>
          <p:nvPr>
            <p:ph type="body" sz="quarter" idx="14" hasCustomPrompt="1"/>
          </p:nvPr>
        </p:nvSpPr>
        <p:spPr>
          <a:xfrm>
            <a:off x="1869971" y="4437185"/>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4" name="Text Placeholder 20">
            <a:extLst>
              <a:ext uri="{FF2B5EF4-FFF2-40B4-BE49-F238E27FC236}">
                <a16:creationId xmlns:a16="http://schemas.microsoft.com/office/drawing/2014/main" id="{2A773776-CE32-9444-943F-91BEFCE2A1EF}"/>
              </a:ext>
            </a:extLst>
          </p:cNvPr>
          <p:cNvSpPr>
            <a:spLocks noGrp="1"/>
          </p:cNvSpPr>
          <p:nvPr>
            <p:ph type="body" sz="quarter" idx="15" hasCustomPrompt="1"/>
          </p:nvPr>
        </p:nvSpPr>
        <p:spPr>
          <a:xfrm>
            <a:off x="5152580" y="4440647"/>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6" name="Text Placeholder 20">
            <a:extLst>
              <a:ext uri="{FF2B5EF4-FFF2-40B4-BE49-F238E27FC236}">
                <a16:creationId xmlns:a16="http://schemas.microsoft.com/office/drawing/2014/main" id="{4BFB5224-C7A7-9649-BE93-509B4811F350}"/>
              </a:ext>
            </a:extLst>
          </p:cNvPr>
          <p:cNvSpPr>
            <a:spLocks noGrp="1"/>
          </p:cNvSpPr>
          <p:nvPr>
            <p:ph type="body" sz="quarter" idx="16" hasCustomPrompt="1"/>
          </p:nvPr>
        </p:nvSpPr>
        <p:spPr>
          <a:xfrm>
            <a:off x="8344770" y="4527961"/>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Tree>
    <p:extLst>
      <p:ext uri="{BB962C8B-B14F-4D97-AF65-F5344CB8AC3E}">
        <p14:creationId xmlns:p14="http://schemas.microsoft.com/office/powerpoint/2010/main" val="7536488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122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13027709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7C5C-35C9-467A-8B19-6EA602051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30841A-3ACA-49AE-84E2-BCE2BD20E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E1AC2-C8FF-4981-8235-192915B6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407C2-9ABA-4A7F-A969-BAA58C0BA78F}"/>
              </a:ext>
            </a:extLst>
          </p:cNvPr>
          <p:cNvSpPr>
            <a:spLocks noGrp="1"/>
          </p:cNvSpPr>
          <p:nvPr>
            <p:ph type="dt" sz="half" idx="10"/>
          </p:nvPr>
        </p:nvSpPr>
        <p:spPr/>
        <p:txBody>
          <a:bodyPr/>
          <a:lstStyle/>
          <a:p>
            <a:fld id="{D493692A-4EF8-4103-8E14-DF3E762F6451}" type="datetimeFigureOut">
              <a:rPr lang="en-US" smtClean="0"/>
              <a:t>4/28/2022</a:t>
            </a:fld>
            <a:endParaRPr lang="en-US"/>
          </a:p>
        </p:txBody>
      </p:sp>
      <p:sp>
        <p:nvSpPr>
          <p:cNvPr id="6" name="Footer Placeholder 5">
            <a:extLst>
              <a:ext uri="{FF2B5EF4-FFF2-40B4-BE49-F238E27FC236}">
                <a16:creationId xmlns:a16="http://schemas.microsoft.com/office/drawing/2014/main" id="{940A0175-F25B-4BE3-AB05-3DCCF1BD9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AD327-A2A9-4420-95C9-5008B1DBC783}"/>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25352937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414924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3BD2-10F3-4FB9-93A6-A705F9F18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B9E05-65FB-49C6-967C-764B0BE48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6FF603-88A6-4B50-8F05-7650BE600C37}"/>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F11BD5D0-4088-4922-B3BB-4D906D9C6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795A7-EFB3-4E60-AA2D-E44859E3AC6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4288485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44AE-A6A3-4A75-864C-F5E8D02B8F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4F79-DE62-4F3E-9836-8F8166DFAE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336EE-933E-4427-AF01-0F2948513A1F}"/>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4CA23EC6-6774-4A49-ABF3-BB4E76DB7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18F23-11C3-492A-BF16-E8DED9B3D26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1875917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CD40-016A-42AB-A09D-9483436499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C681B-D4EF-4863-8C0B-70C17CD25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627247-E492-460D-BBB0-ADEAE92A12D9}"/>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05915D90-20C6-472B-9A39-186D3993A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9AA00-52B1-4486-AAD9-CB49896E6E29}"/>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4842897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2445-2EC1-4AD1-8E56-787A8E178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48CAC-B37E-4188-B1B4-54F822C0B6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93D298-CD30-4130-91A3-2B070CEA72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B4A32F-C94B-465C-B31D-0D929F957894}"/>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6" name="Footer Placeholder 5">
            <a:extLst>
              <a:ext uri="{FF2B5EF4-FFF2-40B4-BE49-F238E27FC236}">
                <a16:creationId xmlns:a16="http://schemas.microsoft.com/office/drawing/2014/main" id="{994BE5B4-6F9B-4BB2-BA60-8A0CD6C31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241D-23E3-443C-A019-5D6A7B72200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95246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B2E2-423D-451C-825E-90675B151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EE513-3553-42F0-82CA-7A14EA52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5E609-038F-4E9D-80D6-A49C84B655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78745-2BC9-4613-8E45-384EB85A1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7FDE32-B7B1-4C57-BCEA-C758AC0897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BF084-00AC-4523-B17D-0CCD24E4DBAD}"/>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8" name="Footer Placeholder 7">
            <a:extLst>
              <a:ext uri="{FF2B5EF4-FFF2-40B4-BE49-F238E27FC236}">
                <a16:creationId xmlns:a16="http://schemas.microsoft.com/office/drawing/2014/main" id="{1C8041BF-D3C5-4D3A-AFF4-B5C96A96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FB413-8AD0-4588-9A92-82B2C2EAF5FE}"/>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1593544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AFF4-6A10-4040-B5E5-146ADFA66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56B33-A496-460B-B43B-E3DE6641DA30}"/>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4" name="Footer Placeholder 3">
            <a:extLst>
              <a:ext uri="{FF2B5EF4-FFF2-40B4-BE49-F238E27FC236}">
                <a16:creationId xmlns:a16="http://schemas.microsoft.com/office/drawing/2014/main" id="{3CCF26B8-4B49-445B-8919-C10DB1195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CDB50-149E-466B-8250-12EED1D7C003}"/>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22938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4F94C-57C6-437F-B0FB-62BB0BAF5425}"/>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3" name="Footer Placeholder 2">
            <a:extLst>
              <a:ext uri="{FF2B5EF4-FFF2-40B4-BE49-F238E27FC236}">
                <a16:creationId xmlns:a16="http://schemas.microsoft.com/office/drawing/2014/main" id="{74703590-4063-4796-BC1D-013D43BF2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87B76-7A07-400A-AF92-D873571D7B8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5738516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B007-4E76-4E25-81E8-08BBD401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1AC8F7-30B8-4F77-838A-46C4FB072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D7DAF-53A1-47A5-89FE-7D7338A73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4CC4A-8F76-4013-B758-B8B75D23C986}"/>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6" name="Footer Placeholder 5">
            <a:extLst>
              <a:ext uri="{FF2B5EF4-FFF2-40B4-BE49-F238E27FC236}">
                <a16:creationId xmlns:a16="http://schemas.microsoft.com/office/drawing/2014/main" id="{E537B314-151E-4ADB-A294-F63180F54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C7528-A2DF-4524-952C-D51E9C902C3C}"/>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0753744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119-5D79-4FC4-ABAB-46BBA0742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F6B2A-F4CC-4ABF-B6CD-1CEF4F2DB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1B23E8-6488-46DA-880B-B6DB913C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F53004-94E4-456A-A104-7FA1A28CDC50}"/>
              </a:ext>
            </a:extLst>
          </p:cNvPr>
          <p:cNvSpPr>
            <a:spLocks noGrp="1"/>
          </p:cNvSpPr>
          <p:nvPr>
            <p:ph type="dt" sz="half" idx="10"/>
          </p:nvPr>
        </p:nvSpPr>
        <p:spPr/>
        <p:txBody>
          <a:bodyPr/>
          <a:lstStyle/>
          <a:p>
            <a:fld id="{A42BAC53-F010-4E43-B90D-36B1A9738E70}" type="datetimeFigureOut">
              <a:rPr lang="en-US" smtClean="0"/>
              <a:t>4/28/2022</a:t>
            </a:fld>
            <a:endParaRPr lang="en-US"/>
          </a:p>
        </p:txBody>
      </p:sp>
      <p:sp>
        <p:nvSpPr>
          <p:cNvPr id="6" name="Footer Placeholder 5">
            <a:extLst>
              <a:ext uri="{FF2B5EF4-FFF2-40B4-BE49-F238E27FC236}">
                <a16:creationId xmlns:a16="http://schemas.microsoft.com/office/drawing/2014/main" id="{A6E17864-A769-45BD-8CC6-60AFED8DF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00208-7FB4-4A52-B36C-F332DCB21AF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5272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66" Type="http://schemas.openxmlformats.org/officeDocument/2006/relationships/slideLayout" Target="../slideLayouts/slideLayout84.xml"/><Relationship Id="rId74" Type="http://schemas.openxmlformats.org/officeDocument/2006/relationships/image" Target="../media/image9.emf"/><Relationship Id="rId5" Type="http://schemas.openxmlformats.org/officeDocument/2006/relationships/slideLayout" Target="../slideLayouts/slideLayout23.xml"/><Relationship Id="rId61" Type="http://schemas.openxmlformats.org/officeDocument/2006/relationships/slideLayout" Target="../slideLayouts/slideLayout79.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 Id="rId67" Type="http://schemas.openxmlformats.org/officeDocument/2006/relationships/slideLayout" Target="../slideLayouts/slideLayout85.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slideLayout" Target="../slideLayouts/slideLayout80.xml"/><Relationship Id="rId70" Type="http://schemas.openxmlformats.org/officeDocument/2006/relationships/slideLayout" Target="../slideLayouts/slideLayout8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73"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 Type="http://schemas.openxmlformats.org/officeDocument/2006/relationships/slideLayout" Target="../slideLayouts/slideLayout25.xml"/><Relationship Id="rId7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4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image" Target="../media/image51.emf"/><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D508E-BE82-4F18-9F16-E5B5D64BA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6BAF1C-BBFD-4ABF-9397-E05847AB17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52EA5-B7BA-4B9D-B792-9A5E7479E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3692A-4EF8-4103-8E14-DF3E762F6451}" type="datetimeFigureOut">
              <a:rPr lang="en-US" smtClean="0"/>
              <a:t>4/28/2022</a:t>
            </a:fld>
            <a:endParaRPr lang="en-US"/>
          </a:p>
        </p:txBody>
      </p:sp>
      <p:sp>
        <p:nvSpPr>
          <p:cNvPr id="5" name="Footer Placeholder 4">
            <a:extLst>
              <a:ext uri="{FF2B5EF4-FFF2-40B4-BE49-F238E27FC236}">
                <a16:creationId xmlns:a16="http://schemas.microsoft.com/office/drawing/2014/main" id="{A6E19ED8-8609-4E57-BDFC-E09531E91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D1D4B3-1607-4903-8C4C-F0924C89E7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0C6B2-77E4-47B6-B42B-47E1938D7171}" type="slidenum">
              <a:rPr lang="en-US" smtClean="0"/>
              <a:t>‹#›</a:t>
            </a:fld>
            <a:endParaRPr lang="en-US"/>
          </a:p>
        </p:txBody>
      </p:sp>
    </p:spTree>
    <p:extLst>
      <p:ext uri="{BB962C8B-B14F-4D97-AF65-F5344CB8AC3E}">
        <p14:creationId xmlns:p14="http://schemas.microsoft.com/office/powerpoint/2010/main" val="2389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6" r:id="rId12"/>
    <p:sldLayoutId id="2147483740" r:id="rId13"/>
    <p:sldLayoutId id="2147483744" r:id="rId14"/>
    <p:sldLayoutId id="2147483745" r:id="rId15"/>
    <p:sldLayoutId id="2147483746" r:id="rId16"/>
    <p:sldLayoutId id="2147483747" r:id="rId17"/>
    <p:sldLayoutId id="214748374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4531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2" r:id="rId70"/>
    <p:sldLayoutId id="2147483733" r:id="rId71"/>
    <p:sldLayoutId id="2147483734"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45C9-2669-40BF-8759-AE1B66C12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B7F08-03BF-4510-9EA9-85C3998DA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CA620-33A0-47FC-9B40-5967D8A46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BAC53-F010-4E43-B90D-36B1A9738E70}" type="datetimeFigureOut">
              <a:rPr lang="en-US" smtClean="0"/>
              <a:t>4/28/2022</a:t>
            </a:fld>
            <a:endParaRPr lang="en-US"/>
          </a:p>
        </p:txBody>
      </p:sp>
      <p:sp>
        <p:nvSpPr>
          <p:cNvPr id="5" name="Footer Placeholder 4">
            <a:extLst>
              <a:ext uri="{FF2B5EF4-FFF2-40B4-BE49-F238E27FC236}">
                <a16:creationId xmlns:a16="http://schemas.microsoft.com/office/drawing/2014/main" id="{8524093D-9C8C-4BC1-8A7E-404926266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FB3D5B-1026-4BAA-BC8F-1C72A20FD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ED5B0-ECF1-4679-8503-6715EEB37DDF}" type="slidenum">
              <a:rPr lang="en-US" smtClean="0"/>
              <a:t>‹#›</a:t>
            </a:fld>
            <a:endParaRPr lang="en-US"/>
          </a:p>
        </p:txBody>
      </p:sp>
    </p:spTree>
    <p:extLst>
      <p:ext uri="{BB962C8B-B14F-4D97-AF65-F5344CB8AC3E}">
        <p14:creationId xmlns:p14="http://schemas.microsoft.com/office/powerpoint/2010/main" val="359471481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489714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15283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91.xml"/><Relationship Id="rId5" Type="http://schemas.openxmlformats.org/officeDocument/2006/relationships/image" Target="../media/image5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shankuehn" TargetMode="External"/><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www.linkedin.com/in/shannonkueh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425show.com.show/swarm-vid" TargetMode="External"/><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hyperlink" Target="mailto:425show@microsoft.com" TargetMode="External"/><Relationship Id="rId9"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111.sv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ctive-directory/develop/app-objects-and-service-principals#application-object" TargetMode="External"/><Relationship Id="rId2" Type="http://schemas.openxmlformats.org/officeDocument/2006/relationships/notesSlide" Target="../notesSlides/notesSlide6.xml"/><Relationship Id="rId1" Type="http://schemas.openxmlformats.org/officeDocument/2006/relationships/slideLayout" Target="../slideLayouts/slideLayout105.xml"/><Relationship Id="rId6" Type="http://schemas.openxmlformats.org/officeDocument/2006/relationships/image" Target="../media/image68.png"/><Relationship Id="rId5" Type="http://schemas.openxmlformats.org/officeDocument/2006/relationships/hyperlink" Target="https://docs.microsoft.com/en-us/azure/active-directory/managed-identities-azure-resources/overview" TargetMode="External"/><Relationship Id="rId4" Type="http://schemas.openxmlformats.org/officeDocument/2006/relationships/hyperlink" Target="https://docs.microsoft.com/en-us/azure/active-directory/develop/app-objects-and-service-principals#service-principal-objec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105.xml"/><Relationship Id="rId4" Type="http://schemas.openxmlformats.org/officeDocument/2006/relationships/image" Target="../media/image117.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7FFFCAAB_88D9C63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docs.github.com/en/actions/deployment/security-hardening-your-deployments/configuring-openid-connect-in-azure" TargetMode="External"/><Relationship Id="rId3" Type="http://schemas.openxmlformats.org/officeDocument/2006/relationships/hyperlink" Target="https://docs.microsoft.com/en-us/azure/active-directory/develop/workload-identity-federation" TargetMode="External"/><Relationship Id="rId7" Type="http://schemas.openxmlformats.org/officeDocument/2006/relationships/hyperlink" Target="https://docs.microsoft.com/en-us/azure/developer/github/connect-from-azure?tabs=azure-portal%2Cwindows" TargetMode="External"/><Relationship Id="rId2" Type="http://schemas.openxmlformats.org/officeDocument/2006/relationships/hyperlink" Target="https://docs.microsoft.com/en-us/azure/active-directory/develop/workload-identities-overview" TargetMode="External"/><Relationship Id="rId1" Type="http://schemas.openxmlformats.org/officeDocument/2006/relationships/slideLayout" Target="../slideLayouts/slideLayout39.xml"/><Relationship Id="rId6" Type="http://schemas.openxmlformats.org/officeDocument/2006/relationships/hyperlink" Target="https://docs.microsoft.com/en-us/azure/active-directory/identity-protection/concept-workload-identity-risk" TargetMode="External"/><Relationship Id="rId5" Type="http://schemas.openxmlformats.org/officeDocument/2006/relationships/hyperlink" Target="https://docs.microsoft.com/en-us/azure/active-directory/privileged-identity-management/pim-create-azure-ad-roles-and-resource-roles-review?toc=/azure/active-directory/governance/toc.json" TargetMode="External"/><Relationship Id="rId10" Type="http://schemas.openxmlformats.org/officeDocument/2006/relationships/hyperlink" Target="https://go.microsoft.com/fwlink/?linkid=2185112" TargetMode="External"/><Relationship Id="rId4" Type="http://schemas.openxmlformats.org/officeDocument/2006/relationships/hyperlink" Target="https://docs.microsoft.com/en-us/azure/active-directory/conditional-access/workload-identity" TargetMode="External"/><Relationship Id="rId9" Type="http://schemas.openxmlformats.org/officeDocument/2006/relationships/hyperlink" Target="https://github.com/jongio/github-azure-oid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 close up of a black background">
            <a:extLst>
              <a:ext uri="{FF2B5EF4-FFF2-40B4-BE49-F238E27FC236}">
                <a16:creationId xmlns:a16="http://schemas.microsoft.com/office/drawing/2014/main" id="{49131F2D-B303-4424-85A6-2D425389E087}"/>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Lst>
          </a:blip>
          <a:srcRect t="6174" b="18576"/>
          <a:stretch/>
        </p:blipFill>
        <p:spPr>
          <a:xfrm>
            <a:off x="20" y="1"/>
            <a:ext cx="12191980" cy="6857999"/>
          </a:xfrm>
          <a:prstGeom prst="rect">
            <a:avLst/>
          </a:prstGeom>
        </p:spPr>
      </p:pic>
      <p:sp>
        <p:nvSpPr>
          <p:cNvPr id="2" name="Title 1">
            <a:extLst>
              <a:ext uri="{FF2B5EF4-FFF2-40B4-BE49-F238E27FC236}">
                <a16:creationId xmlns:a16="http://schemas.microsoft.com/office/drawing/2014/main" id="{3FB7D4C5-DF0A-4369-8352-37AFE35B1A82}"/>
              </a:ext>
            </a:extLst>
          </p:cNvPr>
          <p:cNvSpPr>
            <a:spLocks noGrp="1"/>
          </p:cNvSpPr>
          <p:nvPr>
            <p:ph type="ctrTitle"/>
          </p:nvPr>
        </p:nvSpPr>
        <p:spPr>
          <a:xfrm>
            <a:off x="365960" y="1011016"/>
            <a:ext cx="11460079" cy="2900518"/>
          </a:xfrm>
        </p:spPr>
        <p:txBody>
          <a:bodyPr>
            <a:normAutofit/>
          </a:bodyPr>
          <a:lstStyle/>
          <a:p>
            <a:pPr algn="l"/>
            <a:r>
              <a:rPr lang="en-US" b="1" dirty="0"/>
              <a:t>Protecting your apps and services using Azure AD workload identities</a:t>
            </a:r>
            <a:br>
              <a:rPr lang="en-US" b="1" dirty="0">
                <a:solidFill>
                  <a:srgbClr val="FFFFFF"/>
                </a:solidFill>
              </a:rPr>
            </a:br>
            <a:endParaRPr lang="en-US" b="1" dirty="0">
              <a:solidFill>
                <a:srgbClr val="FFFFFF"/>
              </a:solidFill>
            </a:endParaRPr>
          </a:p>
        </p:txBody>
      </p:sp>
      <p:sp>
        <p:nvSpPr>
          <p:cNvPr id="3" name="TextBox 2">
            <a:extLst>
              <a:ext uri="{FF2B5EF4-FFF2-40B4-BE49-F238E27FC236}">
                <a16:creationId xmlns:a16="http://schemas.microsoft.com/office/drawing/2014/main" id="{00805948-9723-47BD-8EE0-EFDB5984CEE6}"/>
              </a:ext>
            </a:extLst>
          </p:cNvPr>
          <p:cNvSpPr txBox="1"/>
          <p:nvPr/>
        </p:nvSpPr>
        <p:spPr>
          <a:xfrm>
            <a:off x="913604" y="4640739"/>
            <a:ext cx="11037123" cy="1446550"/>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MC2MC</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Women in Tech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April 2022</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5" name="Picture 4" descr="A picture containing clothing&#10;&#10;Description automatically generated">
            <a:extLst>
              <a:ext uri="{FF2B5EF4-FFF2-40B4-BE49-F238E27FC236}">
                <a16:creationId xmlns:a16="http://schemas.microsoft.com/office/drawing/2014/main" id="{B84B080B-873E-4977-BD55-FD4E54C2E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604" y="4353024"/>
            <a:ext cx="1876425" cy="1857375"/>
          </a:xfrm>
          <a:prstGeom prst="rect">
            <a:avLst/>
          </a:prstGeom>
        </p:spPr>
      </p:pic>
    </p:spTree>
    <p:extLst>
      <p:ext uri="{BB962C8B-B14F-4D97-AF65-F5344CB8AC3E}">
        <p14:creationId xmlns:p14="http://schemas.microsoft.com/office/powerpoint/2010/main" val="81929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3C2-A531-45A5-926F-49DA2E6C3CB7}"/>
              </a:ext>
            </a:extLst>
          </p:cNvPr>
          <p:cNvSpPr>
            <a:spLocks noGrp="1"/>
          </p:cNvSpPr>
          <p:nvPr>
            <p:ph type="title"/>
          </p:nvPr>
        </p:nvSpPr>
        <p:spPr/>
        <p:txBody>
          <a:bodyPr>
            <a:normAutofit/>
          </a:bodyPr>
          <a:lstStyle/>
          <a:p>
            <a:r>
              <a:rPr lang="en-US" sz="3600" dirty="0"/>
              <a:t>Introducing 4 new capabilities to protect workloads</a:t>
            </a:r>
          </a:p>
        </p:txBody>
      </p:sp>
      <p:sp>
        <p:nvSpPr>
          <p:cNvPr id="3" name="Content Placeholder 2">
            <a:extLst>
              <a:ext uri="{FF2B5EF4-FFF2-40B4-BE49-F238E27FC236}">
                <a16:creationId xmlns:a16="http://schemas.microsoft.com/office/drawing/2014/main" id="{F141A071-A48D-4CAC-8439-3AC11EB9F985}"/>
              </a:ext>
            </a:extLst>
          </p:cNvPr>
          <p:cNvSpPr>
            <a:spLocks noGrp="1"/>
          </p:cNvSpPr>
          <p:nvPr>
            <p:ph idx="1"/>
          </p:nvPr>
        </p:nvSpPr>
        <p:spPr>
          <a:xfrm>
            <a:off x="1173480" y="1672319"/>
            <a:ext cx="11018520" cy="2499146"/>
          </a:xfrm>
        </p:spPr>
        <p:txBody>
          <a:bodyPr>
            <a:normAutofit fontScale="70000" lnSpcReduction="20000"/>
          </a:bodyPr>
          <a:lstStyle/>
          <a:p>
            <a:pPr marL="0" indent="0">
              <a:buNone/>
            </a:pPr>
            <a:r>
              <a:rPr lang="en-US" b="1" dirty="0"/>
              <a:t>Conditional Access </a:t>
            </a:r>
            <a:r>
              <a:rPr lang="en-US" dirty="0"/>
              <a:t>for workload identities</a:t>
            </a:r>
          </a:p>
          <a:p>
            <a:pPr marL="0" indent="0">
              <a:buNone/>
            </a:pPr>
            <a:endParaRPr lang="en-US" dirty="0"/>
          </a:p>
          <a:p>
            <a:pPr marL="0" indent="0">
              <a:buNone/>
            </a:pPr>
            <a:r>
              <a:rPr lang="en-US" b="1" dirty="0"/>
              <a:t>Identity Protection </a:t>
            </a:r>
            <a:r>
              <a:rPr lang="en-US" dirty="0"/>
              <a:t>for workload identities </a:t>
            </a:r>
          </a:p>
          <a:p>
            <a:pPr marL="0" indent="0">
              <a:buNone/>
            </a:pPr>
            <a:r>
              <a:rPr lang="en-US" dirty="0"/>
              <a:t>       </a:t>
            </a:r>
          </a:p>
          <a:p>
            <a:pPr marL="0" indent="0">
              <a:buNone/>
            </a:pPr>
            <a:r>
              <a:rPr lang="en-US" b="1" dirty="0"/>
              <a:t>Access Reviews </a:t>
            </a:r>
            <a:r>
              <a:rPr lang="en-US" dirty="0"/>
              <a:t>for workload identities</a:t>
            </a:r>
          </a:p>
          <a:p>
            <a:pPr marL="0" indent="0">
              <a:buNone/>
            </a:pPr>
            <a:endParaRPr lang="en-US" dirty="0"/>
          </a:p>
          <a:p>
            <a:pPr marL="0" indent="0">
              <a:buNone/>
            </a:pPr>
            <a:r>
              <a:rPr lang="en-US" sz="2900" b="1" dirty="0"/>
              <a:t>Workload Identity Federation</a:t>
            </a:r>
            <a:endParaRPr lang="en-US" sz="2900" dirty="0"/>
          </a:p>
        </p:txBody>
      </p:sp>
    </p:spTree>
    <p:extLst>
      <p:ext uri="{BB962C8B-B14F-4D97-AF65-F5344CB8AC3E}">
        <p14:creationId xmlns:p14="http://schemas.microsoft.com/office/powerpoint/2010/main" val="347780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a:t>Conditional Access </a:t>
            </a:r>
            <a:br>
              <a:rPr lang="en-US"/>
            </a:br>
            <a:r>
              <a:rPr lang="en-US"/>
              <a:t>for workload identities</a:t>
            </a:r>
          </a:p>
        </p:txBody>
      </p:sp>
    </p:spTree>
    <p:extLst>
      <p:ext uri="{BB962C8B-B14F-4D97-AF65-F5344CB8AC3E}">
        <p14:creationId xmlns:p14="http://schemas.microsoft.com/office/powerpoint/2010/main" val="2862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t>Conditional Access for workload identities</a:t>
            </a:r>
          </a:p>
        </p:txBody>
      </p:sp>
      <p:pic>
        <p:nvPicPr>
          <p:cNvPr id="5" name="Picture 4" descr="Screenshot of new conditional access policy page">
            <a:extLst>
              <a:ext uri="{FF2B5EF4-FFF2-40B4-BE49-F238E27FC236}">
                <a16:creationId xmlns:a16="http://schemas.microsoft.com/office/drawing/2014/main" id="{FF231D03-4B20-49CE-AD87-0E37C685B270}"/>
              </a:ext>
            </a:extLst>
          </p:cNvPr>
          <p:cNvPicPr>
            <a:picLocks noChangeAspect="1"/>
          </p:cNvPicPr>
          <p:nvPr/>
        </p:nvPicPr>
        <p:blipFill>
          <a:blip r:embed="rId3"/>
          <a:stretch>
            <a:fillRect/>
          </a:stretch>
        </p:blipFill>
        <p:spPr>
          <a:xfrm>
            <a:off x="6729437" y="1543622"/>
            <a:ext cx="4457309" cy="4949253"/>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Extend Conditional Access policies to apps and service principals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Restrict access from named locations and Azure Virtual Networks		</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View service principals blocked by policies using Insights and Reporting workbook</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a:solidFill>
                  <a:srgbClr val="0070C0"/>
                </a:solidFill>
                <a:ea typeface="Segoe UI" pitchFamily="34" charset="0"/>
                <a:cs typeface="Segoe UI" pitchFamily="34" charset="0"/>
              </a:rPr>
              <a:t>Public Preview</a:t>
            </a:r>
          </a:p>
        </p:txBody>
      </p:sp>
    </p:spTree>
    <p:extLst>
      <p:ext uri="{BB962C8B-B14F-4D97-AF65-F5344CB8AC3E}">
        <p14:creationId xmlns:p14="http://schemas.microsoft.com/office/powerpoint/2010/main" val="224714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t>Creating a Conditional Access policy for workload identities</a:t>
            </a:r>
          </a:p>
        </p:txBody>
      </p:sp>
    </p:spTree>
    <p:extLst>
      <p:ext uri="{BB962C8B-B14F-4D97-AF65-F5344CB8AC3E}">
        <p14:creationId xmlns:p14="http://schemas.microsoft.com/office/powerpoint/2010/main" val="266787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the Azure portal showing security settings ">
            <a:extLst>
              <a:ext uri="{FF2B5EF4-FFF2-40B4-BE49-F238E27FC236}">
                <a16:creationId xmlns:a16="http://schemas.microsoft.com/office/drawing/2014/main" id="{FB5A498A-0267-4682-A655-EFACF20ADC85}"/>
              </a:ext>
            </a:extLst>
          </p:cNvPr>
          <p:cNvPicPr>
            <a:picLocks noChangeAspect="1"/>
          </p:cNvPicPr>
          <p:nvPr/>
        </p:nvPicPr>
        <p:blipFill>
          <a:blip r:embed="rId2"/>
          <a:stretch>
            <a:fillRect/>
          </a:stretch>
        </p:blipFill>
        <p:spPr>
          <a:xfrm>
            <a:off x="0" y="0"/>
            <a:ext cx="12192000" cy="6715175"/>
          </a:xfrm>
          <a:prstGeom prst="rect">
            <a:avLst/>
          </a:prstGeom>
        </p:spPr>
      </p:pic>
      <p:sp>
        <p:nvSpPr>
          <p:cNvPr id="2" name="Rectangle 1" descr="Red rectangular box surrounding the conditional access menu option">
            <a:extLst>
              <a:ext uri="{FF2B5EF4-FFF2-40B4-BE49-F238E27FC236}">
                <a16:creationId xmlns:a16="http://schemas.microsoft.com/office/drawing/2014/main" id="{F0AB8E75-E05B-4FA9-B226-D30042D0627A}"/>
              </a:ext>
            </a:extLst>
          </p:cNvPr>
          <p:cNvSpPr/>
          <p:nvPr/>
        </p:nvSpPr>
        <p:spPr bwMode="auto">
          <a:xfrm>
            <a:off x="57150" y="1914525"/>
            <a:ext cx="1790700" cy="29527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5B999383-23AC-481C-BE28-BE35998EE66A}"/>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6177010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conditional access policies">
            <a:extLst>
              <a:ext uri="{FF2B5EF4-FFF2-40B4-BE49-F238E27FC236}">
                <a16:creationId xmlns:a16="http://schemas.microsoft.com/office/drawing/2014/main" id="{83BEAD32-F259-4BB0-A036-29FAC947914F}"/>
              </a:ext>
            </a:extLst>
          </p:cNvPr>
          <p:cNvPicPr>
            <a:picLocks noChangeAspect="1"/>
          </p:cNvPicPr>
          <p:nvPr/>
        </p:nvPicPr>
        <p:blipFill>
          <a:blip r:embed="rId2"/>
          <a:stretch>
            <a:fillRect/>
          </a:stretch>
        </p:blipFill>
        <p:spPr>
          <a:xfrm>
            <a:off x="0" y="0"/>
            <a:ext cx="12192000" cy="6732326"/>
          </a:xfrm>
          <a:prstGeom prst="rect">
            <a:avLst/>
          </a:prstGeom>
        </p:spPr>
      </p:pic>
      <p:sp>
        <p:nvSpPr>
          <p:cNvPr id="2" name="Rectangle 1">
            <a:extLst>
              <a:ext uri="{FF2B5EF4-FFF2-40B4-BE49-F238E27FC236}">
                <a16:creationId xmlns:a16="http://schemas.microsoft.com/office/drawing/2014/main" id="{1CA4972C-8752-4E4B-87AD-375D0A7E33BB}"/>
              </a:ext>
              <a:ext uri="{C183D7F6-B498-43B3-948B-1728B52AA6E4}">
                <adec:decorative xmlns:adec="http://schemas.microsoft.com/office/drawing/2017/decorative" val="1"/>
              </a:ext>
            </a:extLst>
          </p:cNvPr>
          <p:cNvSpPr/>
          <p:nvPr/>
        </p:nvSpPr>
        <p:spPr bwMode="auto">
          <a:xfrm>
            <a:off x="2190750" y="1009650"/>
            <a:ext cx="1066800" cy="29527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9FAEB551-71F4-4D1E-B4B7-EE3CB9DE3712}"/>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5949045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pointing to the create new policy button">
            <a:extLst>
              <a:ext uri="{FF2B5EF4-FFF2-40B4-BE49-F238E27FC236}">
                <a16:creationId xmlns:a16="http://schemas.microsoft.com/office/drawing/2014/main" id="{9C993F3F-895A-4507-862B-9E9BAA41698C}"/>
              </a:ext>
            </a:extLst>
          </p:cNvPr>
          <p:cNvPicPr>
            <a:picLocks noChangeAspect="1"/>
          </p:cNvPicPr>
          <p:nvPr/>
        </p:nvPicPr>
        <p:blipFill>
          <a:blip r:embed="rId2"/>
          <a:stretch>
            <a:fillRect/>
          </a:stretch>
        </p:blipFill>
        <p:spPr>
          <a:xfrm>
            <a:off x="0" y="0"/>
            <a:ext cx="12192000" cy="6745052"/>
          </a:xfrm>
          <a:prstGeom prst="rect">
            <a:avLst/>
          </a:prstGeom>
        </p:spPr>
      </p:pic>
      <p:sp>
        <p:nvSpPr>
          <p:cNvPr id="2" name="Rectangle 1">
            <a:extLst>
              <a:ext uri="{FF2B5EF4-FFF2-40B4-BE49-F238E27FC236}">
                <a16:creationId xmlns:a16="http://schemas.microsoft.com/office/drawing/2014/main" id="{6BAFCAC6-E063-4DE1-B5C5-213F2AE9B482}"/>
              </a:ext>
              <a:ext uri="{C183D7F6-B498-43B3-948B-1728B52AA6E4}">
                <adec:decorative xmlns:adec="http://schemas.microsoft.com/office/drawing/2017/decorative" val="1"/>
              </a:ext>
            </a:extLst>
          </p:cNvPr>
          <p:cNvSpPr/>
          <p:nvPr/>
        </p:nvSpPr>
        <p:spPr bwMode="auto">
          <a:xfrm>
            <a:off x="2219325" y="1304926"/>
            <a:ext cx="2114550" cy="2857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A505E47D-BF95-4E34-BBF3-6EBB736D6274}"/>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1550331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pointing to configure policy assignment ">
            <a:extLst>
              <a:ext uri="{FF2B5EF4-FFF2-40B4-BE49-F238E27FC236}">
                <a16:creationId xmlns:a16="http://schemas.microsoft.com/office/drawing/2014/main" id="{960A5672-1F16-4D7E-AE49-8E505A88BAA4}"/>
              </a:ext>
            </a:extLst>
          </p:cNvPr>
          <p:cNvPicPr>
            <a:picLocks noChangeAspect="1"/>
          </p:cNvPicPr>
          <p:nvPr/>
        </p:nvPicPr>
        <p:blipFill>
          <a:blip r:embed="rId2"/>
          <a:stretch>
            <a:fillRect/>
          </a:stretch>
        </p:blipFill>
        <p:spPr>
          <a:xfrm>
            <a:off x="0" y="0"/>
            <a:ext cx="12192000" cy="6668693"/>
          </a:xfrm>
          <a:prstGeom prst="rect">
            <a:avLst/>
          </a:prstGeom>
        </p:spPr>
      </p:pic>
      <p:sp>
        <p:nvSpPr>
          <p:cNvPr id="2" name="Rectangle 1">
            <a:extLst>
              <a:ext uri="{FF2B5EF4-FFF2-40B4-BE49-F238E27FC236}">
                <a16:creationId xmlns:a16="http://schemas.microsoft.com/office/drawing/2014/main" id="{5982EDA9-F487-4EFD-9817-E68FE9EC0538}"/>
              </a:ext>
              <a:ext uri="{C183D7F6-B498-43B3-948B-1728B52AA6E4}">
                <adec:decorative xmlns:adec="http://schemas.microsoft.com/office/drawing/2017/decorative" val="1"/>
              </a:ext>
            </a:extLst>
          </p:cNvPr>
          <p:cNvSpPr/>
          <p:nvPr/>
        </p:nvSpPr>
        <p:spPr bwMode="auto">
          <a:xfrm>
            <a:off x="0" y="2638425"/>
            <a:ext cx="2343150" cy="5143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BEE17B8D-768C-420A-AFAA-6B3B340309FB}"/>
              </a:ext>
            </a:extLst>
          </p:cNvPr>
          <p:cNvSpPr txBox="1"/>
          <p:nvPr/>
        </p:nvSpPr>
        <p:spPr>
          <a:xfrm>
            <a:off x="2516777" y="2741711"/>
            <a:ext cx="329077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Configure policy assignment </a:t>
            </a:r>
          </a:p>
        </p:txBody>
      </p:sp>
      <p:pic>
        <p:nvPicPr>
          <p:cNvPr id="5" name="Picture 4">
            <a:extLst>
              <a:ext uri="{FF2B5EF4-FFF2-40B4-BE49-F238E27FC236}">
                <a16:creationId xmlns:a16="http://schemas.microsoft.com/office/drawing/2014/main" id="{024A0129-64AA-4E53-9E3E-00FC2D393FF1}"/>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68769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 to what does the policy applies to drop-down">
            <a:extLst>
              <a:ext uri="{FF2B5EF4-FFF2-40B4-BE49-F238E27FC236}">
                <a16:creationId xmlns:a16="http://schemas.microsoft.com/office/drawing/2014/main" id="{DCF4E3B9-23EF-4313-9690-BCCB7444379E}"/>
              </a:ext>
            </a:extLst>
          </p:cNvPr>
          <p:cNvPicPr>
            <a:picLocks noChangeAspect="1"/>
          </p:cNvPicPr>
          <p:nvPr/>
        </p:nvPicPr>
        <p:blipFill>
          <a:blip r:embed="rId2"/>
          <a:stretch>
            <a:fillRect/>
          </a:stretch>
        </p:blipFill>
        <p:spPr>
          <a:xfrm>
            <a:off x="0" y="0"/>
            <a:ext cx="12192000" cy="6684909"/>
          </a:xfrm>
          <a:prstGeom prst="rect">
            <a:avLst/>
          </a:prstGeom>
        </p:spPr>
      </p:pic>
      <p:sp>
        <p:nvSpPr>
          <p:cNvPr id="2" name="Rectangle 1">
            <a:extLst>
              <a:ext uri="{FF2B5EF4-FFF2-40B4-BE49-F238E27FC236}">
                <a16:creationId xmlns:a16="http://schemas.microsoft.com/office/drawing/2014/main" id="{B5FC4A57-C5F2-4898-8EA5-31044302350C}"/>
              </a:ext>
              <a:ext uri="{C183D7F6-B498-43B3-948B-1728B52AA6E4}">
                <adec:decorative xmlns:adec="http://schemas.microsoft.com/office/drawing/2017/decorative" val="1"/>
              </a:ext>
            </a:extLst>
          </p:cNvPr>
          <p:cNvSpPr/>
          <p:nvPr/>
        </p:nvSpPr>
        <p:spPr bwMode="auto">
          <a:xfrm>
            <a:off x="2368731" y="1837237"/>
            <a:ext cx="2343150" cy="5143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E879FE6F-541E-446A-83AD-C9B00D28630D}"/>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73988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Apply policy to workload identities options">
            <a:extLst>
              <a:ext uri="{FF2B5EF4-FFF2-40B4-BE49-F238E27FC236}">
                <a16:creationId xmlns:a16="http://schemas.microsoft.com/office/drawing/2014/main" id="{94894134-255B-4620-AE09-2456BE693411}"/>
              </a:ext>
            </a:extLst>
          </p:cNvPr>
          <p:cNvPicPr>
            <a:picLocks noChangeAspect="1"/>
          </p:cNvPicPr>
          <p:nvPr/>
        </p:nvPicPr>
        <p:blipFill>
          <a:blip r:embed="rId2"/>
          <a:stretch>
            <a:fillRect/>
          </a:stretch>
        </p:blipFill>
        <p:spPr>
          <a:xfrm>
            <a:off x="0" y="0"/>
            <a:ext cx="12192000" cy="6709094"/>
          </a:xfrm>
          <a:prstGeom prst="rect">
            <a:avLst/>
          </a:prstGeom>
        </p:spPr>
      </p:pic>
      <p:sp>
        <p:nvSpPr>
          <p:cNvPr id="6" name="Rectangle 5">
            <a:extLst>
              <a:ext uri="{FF2B5EF4-FFF2-40B4-BE49-F238E27FC236}">
                <a16:creationId xmlns:a16="http://schemas.microsoft.com/office/drawing/2014/main" id="{C570BDEA-A8BC-4937-89DD-E3570E881475}"/>
              </a:ext>
              <a:ext uri="{C183D7F6-B498-43B3-948B-1728B52AA6E4}">
                <adec:decorative xmlns:adec="http://schemas.microsoft.com/office/drawing/2017/decorative" val="1"/>
              </a:ext>
            </a:extLst>
          </p:cNvPr>
          <p:cNvSpPr/>
          <p:nvPr/>
        </p:nvSpPr>
        <p:spPr bwMode="auto">
          <a:xfrm>
            <a:off x="2368731" y="1837236"/>
            <a:ext cx="2343150" cy="100175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5B0B57AF-BCAF-4AB6-8928-171CA269263C}"/>
              </a:ext>
            </a:extLst>
          </p:cNvPr>
          <p:cNvSpPr txBox="1"/>
          <p:nvPr/>
        </p:nvSpPr>
        <p:spPr>
          <a:xfrm>
            <a:off x="4920343" y="2445482"/>
            <a:ext cx="391799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Apply policy to workload identities</a:t>
            </a:r>
          </a:p>
        </p:txBody>
      </p:sp>
      <p:pic>
        <p:nvPicPr>
          <p:cNvPr id="5" name="Picture 4">
            <a:extLst>
              <a:ext uri="{FF2B5EF4-FFF2-40B4-BE49-F238E27FC236}">
                <a16:creationId xmlns:a16="http://schemas.microsoft.com/office/drawing/2014/main" id="{1499E179-1653-46C9-ABEE-E05F1C89BD1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93146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D94EA-82E2-49BC-80D3-82448EE4828F}"/>
              </a:ext>
            </a:extLst>
          </p:cNvPr>
          <p:cNvSpPr>
            <a:spLocks noGrp="1"/>
          </p:cNvSpPr>
          <p:nvPr>
            <p:ph type="title"/>
          </p:nvPr>
        </p:nvSpPr>
        <p:spPr>
          <a:xfrm>
            <a:off x="588263" y="383334"/>
            <a:ext cx="11018520" cy="701731"/>
          </a:xfrm>
        </p:spPr>
        <p:txBody>
          <a:bodyPr/>
          <a:lstStyle/>
          <a:p>
            <a:r>
              <a:rPr lang="en-US" dirty="0"/>
              <a:t>About me</a:t>
            </a:r>
          </a:p>
        </p:txBody>
      </p:sp>
      <p:sp>
        <p:nvSpPr>
          <p:cNvPr id="18" name="Text Placeholder 6">
            <a:extLst>
              <a:ext uri="{FF2B5EF4-FFF2-40B4-BE49-F238E27FC236}">
                <a16:creationId xmlns:a16="http://schemas.microsoft.com/office/drawing/2014/main" id="{9A5332DF-FCD9-4897-AD70-712AA97A355C}"/>
              </a:ext>
            </a:extLst>
          </p:cNvPr>
          <p:cNvSpPr txBox="1">
            <a:spLocks/>
          </p:cNvSpPr>
          <p:nvPr/>
        </p:nvSpPr>
        <p:spPr>
          <a:xfrm>
            <a:off x="4463796" y="3672524"/>
            <a:ext cx="326440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20000"/>
              </a:spcBef>
            </a:pPr>
            <a:r>
              <a:rPr lang="en-US" sz="2000" dirty="0">
                <a:latin typeface="+mn-lt"/>
              </a:rPr>
              <a:t>Shannon Kuehn (KEEN)</a:t>
            </a:r>
          </a:p>
        </p:txBody>
      </p:sp>
      <p:sp>
        <p:nvSpPr>
          <p:cNvPr id="20" name="Text Placeholder 4">
            <a:extLst>
              <a:ext uri="{FF2B5EF4-FFF2-40B4-BE49-F238E27FC236}">
                <a16:creationId xmlns:a16="http://schemas.microsoft.com/office/drawing/2014/main" id="{C2011D86-3C0B-4160-A0D1-5EF62869FCDE}"/>
              </a:ext>
            </a:extLst>
          </p:cNvPr>
          <p:cNvSpPr txBox="1">
            <a:spLocks/>
          </p:cNvSpPr>
          <p:nvPr/>
        </p:nvSpPr>
        <p:spPr>
          <a:xfrm>
            <a:off x="3776809" y="4085770"/>
            <a:ext cx="4702980" cy="267150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Identity and Network Access Advocacy Team</a:t>
            </a:r>
          </a:p>
          <a:p>
            <a:pPr marL="0" indent="0" algn="ctr">
              <a:buNone/>
            </a:pPr>
            <a:r>
              <a:rPr lang="en-US" sz="1600" dirty="0"/>
              <a:t>Senior Program Manager</a:t>
            </a:r>
          </a:p>
          <a:p>
            <a:pPr marL="0" indent="0" algn="ctr">
              <a:buNone/>
            </a:pPr>
            <a:endParaRPr lang="en-US" sz="1600" dirty="0"/>
          </a:p>
          <a:p>
            <a:pPr marL="0" indent="0" algn="ctr">
              <a:buNone/>
            </a:pPr>
            <a:endParaRPr lang="en-US" sz="1600" dirty="0"/>
          </a:p>
          <a:p>
            <a:pPr marL="0" indent="0" algn="ctr">
              <a:buNone/>
            </a:pPr>
            <a:r>
              <a:rPr lang="en-US" sz="1600" dirty="0">
                <a:hlinkClick r:id="rId3"/>
              </a:rPr>
              <a:t>@shankuehn</a:t>
            </a:r>
            <a:endParaRPr lang="en-US" sz="1600" dirty="0"/>
          </a:p>
          <a:p>
            <a:pPr marL="0" indent="0" algn="ctr">
              <a:buNone/>
            </a:pPr>
            <a:endParaRPr lang="en-US" sz="1600" dirty="0">
              <a:hlinkClick r:id="rId4"/>
            </a:endParaRPr>
          </a:p>
          <a:p>
            <a:pPr marL="0" indent="0" algn="ctr">
              <a:buNone/>
            </a:pPr>
            <a:endParaRPr lang="en-US" sz="1600" dirty="0">
              <a:hlinkClick r:id="rId4"/>
            </a:endParaRPr>
          </a:p>
          <a:p>
            <a:pPr marL="0" indent="0" algn="ctr">
              <a:buNone/>
            </a:pPr>
            <a:r>
              <a:rPr lang="en-US" sz="1600" dirty="0">
                <a:hlinkClick r:id="rId4"/>
              </a:rPr>
              <a:t>https://www.linkedin.com/in/shannonkuehn/</a:t>
            </a:r>
            <a:endParaRPr lang="en-US" sz="1600" dirty="0"/>
          </a:p>
          <a:p>
            <a:pPr marL="0" indent="0" algn="ctr">
              <a:buNone/>
            </a:pPr>
            <a:endParaRPr lang="en-US" sz="1600" dirty="0"/>
          </a:p>
        </p:txBody>
      </p:sp>
      <p:pic>
        <p:nvPicPr>
          <p:cNvPr id="11" name="Picture 10" descr="A close-up of a person smiling&#10;&#10;Description automatically generated">
            <a:extLst>
              <a:ext uri="{FF2B5EF4-FFF2-40B4-BE49-F238E27FC236}">
                <a16:creationId xmlns:a16="http://schemas.microsoft.com/office/drawing/2014/main" id="{C88FB298-C358-40EA-A2A7-0EF7EE3419E2}"/>
              </a:ext>
            </a:extLst>
          </p:cNvPr>
          <p:cNvPicPr>
            <a:picLocks noChangeAspect="1"/>
          </p:cNvPicPr>
          <p:nvPr/>
        </p:nvPicPr>
        <p:blipFill rotWithShape="1">
          <a:blip r:embed="rId5">
            <a:extLst>
              <a:ext uri="{28A0092B-C50C-407E-A947-70E740481C1C}">
                <a14:useLocalDpi xmlns:a14="http://schemas.microsoft.com/office/drawing/2010/main" val="0"/>
              </a:ext>
            </a:extLst>
          </a:blip>
          <a:srcRect l="1940"/>
          <a:stretch/>
        </p:blipFill>
        <p:spPr>
          <a:xfrm>
            <a:off x="4496095" y="1068926"/>
            <a:ext cx="3264409" cy="2528906"/>
          </a:xfrm>
          <a:prstGeom prst="rect">
            <a:avLst/>
          </a:prstGeom>
        </p:spPr>
      </p:pic>
      <p:pic>
        <p:nvPicPr>
          <p:cNvPr id="3" name="Picture 2" descr="Logo&#10;&#10;Description automatically generated">
            <a:extLst>
              <a:ext uri="{FF2B5EF4-FFF2-40B4-BE49-F238E27FC236}">
                <a16:creationId xmlns:a16="http://schemas.microsoft.com/office/drawing/2014/main" id="{135C9BD1-592E-7486-7547-B791D04B1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9209" y="4729010"/>
            <a:ext cx="593582" cy="593582"/>
          </a:xfrm>
          <a:prstGeom prst="rect">
            <a:avLst/>
          </a:prstGeom>
        </p:spPr>
      </p:pic>
      <p:pic>
        <p:nvPicPr>
          <p:cNvPr id="6" name="Picture 5" descr="Icon&#10;&#10;Description automatically generated">
            <a:extLst>
              <a:ext uri="{FF2B5EF4-FFF2-40B4-BE49-F238E27FC236}">
                <a16:creationId xmlns:a16="http://schemas.microsoft.com/office/drawing/2014/main" id="{6839BAEC-D171-3CE3-4E0E-1C66B9EEDA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5411" y="5704114"/>
            <a:ext cx="481177" cy="481177"/>
          </a:xfrm>
          <a:prstGeom prst="rect">
            <a:avLst/>
          </a:prstGeom>
        </p:spPr>
      </p:pic>
    </p:spTree>
    <p:extLst>
      <p:ext uri="{BB962C8B-B14F-4D97-AF65-F5344CB8AC3E}">
        <p14:creationId xmlns:p14="http://schemas.microsoft.com/office/powerpoint/2010/main" val="26938598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policy inclulions">
            <a:extLst>
              <a:ext uri="{FF2B5EF4-FFF2-40B4-BE49-F238E27FC236}">
                <a16:creationId xmlns:a16="http://schemas.microsoft.com/office/drawing/2014/main" id="{F3200E06-2874-4ACC-BFAD-02B9C6411AFC}"/>
              </a:ext>
            </a:extLst>
          </p:cNvPr>
          <p:cNvPicPr>
            <a:picLocks noChangeAspect="1"/>
          </p:cNvPicPr>
          <p:nvPr/>
        </p:nvPicPr>
        <p:blipFill>
          <a:blip r:embed="rId2"/>
          <a:stretch>
            <a:fillRect/>
          </a:stretch>
        </p:blipFill>
        <p:spPr>
          <a:xfrm>
            <a:off x="0" y="0"/>
            <a:ext cx="12192000" cy="6691898"/>
          </a:xfrm>
          <a:prstGeom prst="rect">
            <a:avLst/>
          </a:prstGeom>
        </p:spPr>
      </p:pic>
      <p:sp>
        <p:nvSpPr>
          <p:cNvPr id="2" name="Rectangle 1">
            <a:extLst>
              <a:ext uri="{FF2B5EF4-FFF2-40B4-BE49-F238E27FC236}">
                <a16:creationId xmlns:a16="http://schemas.microsoft.com/office/drawing/2014/main" id="{2D539FB4-8444-4A09-9435-CFA389CC1763}"/>
              </a:ext>
              <a:ext uri="{C183D7F6-B498-43B3-948B-1728B52AA6E4}">
                <adec:decorative xmlns:adec="http://schemas.microsoft.com/office/drawing/2017/decorative" val="1"/>
              </a:ext>
            </a:extLst>
          </p:cNvPr>
          <p:cNvSpPr/>
          <p:nvPr/>
        </p:nvSpPr>
        <p:spPr bwMode="auto">
          <a:xfrm>
            <a:off x="2412274" y="2290083"/>
            <a:ext cx="2343150" cy="101917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E2886818-840A-40B5-9D3B-095CC5B7E0B3}"/>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78318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search options">
            <a:extLst>
              <a:ext uri="{FF2B5EF4-FFF2-40B4-BE49-F238E27FC236}">
                <a16:creationId xmlns:a16="http://schemas.microsoft.com/office/drawing/2014/main" id="{C88369E3-62AE-4DCD-BA36-FEAF6044200C}"/>
              </a:ext>
            </a:extLst>
          </p:cNvPr>
          <p:cNvPicPr>
            <a:picLocks noChangeAspect="1"/>
          </p:cNvPicPr>
          <p:nvPr/>
        </p:nvPicPr>
        <p:blipFill>
          <a:blip r:embed="rId2"/>
          <a:stretch>
            <a:fillRect/>
          </a:stretch>
        </p:blipFill>
        <p:spPr>
          <a:xfrm>
            <a:off x="0" y="0"/>
            <a:ext cx="12192000" cy="6718949"/>
          </a:xfrm>
          <a:prstGeom prst="rect">
            <a:avLst/>
          </a:prstGeom>
        </p:spPr>
      </p:pic>
      <p:sp>
        <p:nvSpPr>
          <p:cNvPr id="2" name="Rectangle 1">
            <a:extLst>
              <a:ext uri="{FF2B5EF4-FFF2-40B4-BE49-F238E27FC236}">
                <a16:creationId xmlns:a16="http://schemas.microsoft.com/office/drawing/2014/main" id="{AF558BEF-8F94-46A6-810E-023BE4DB781E}"/>
              </a:ext>
              <a:ext uri="{C183D7F6-B498-43B3-948B-1728B52AA6E4}">
                <adec:decorative xmlns:adec="http://schemas.microsoft.com/office/drawing/2017/decorative" val="1"/>
              </a:ext>
            </a:extLst>
          </p:cNvPr>
          <p:cNvSpPr/>
          <p:nvPr/>
        </p:nvSpPr>
        <p:spPr bwMode="auto">
          <a:xfrm>
            <a:off x="9744891" y="713831"/>
            <a:ext cx="2343150" cy="36839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55F97CE-299C-4EF5-BCDC-1BCE85733DB2}"/>
              </a:ext>
            </a:extLst>
          </p:cNvPr>
          <p:cNvSpPr txBox="1"/>
          <p:nvPr/>
        </p:nvSpPr>
        <p:spPr>
          <a:xfrm>
            <a:off x="6217920" y="1330785"/>
            <a:ext cx="3526971"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Select apps/service principals the policy should apply to </a:t>
            </a:r>
          </a:p>
        </p:txBody>
      </p:sp>
      <p:pic>
        <p:nvPicPr>
          <p:cNvPr id="5" name="Picture 4">
            <a:extLst>
              <a:ext uri="{FF2B5EF4-FFF2-40B4-BE49-F238E27FC236}">
                <a16:creationId xmlns:a16="http://schemas.microsoft.com/office/drawing/2014/main" id="{F5268122-AAFD-4C24-92DD-FA23F7D62575}"/>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83165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CA00C-2F26-49F7-BC87-703FF63F58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685525"/>
          </a:xfrm>
          <a:prstGeom prst="rect">
            <a:avLst/>
          </a:prstGeom>
        </p:spPr>
      </p:pic>
      <p:pic>
        <p:nvPicPr>
          <p:cNvPr id="4" name="Picture 3">
            <a:extLst>
              <a:ext uri="{FF2B5EF4-FFF2-40B4-BE49-F238E27FC236}">
                <a16:creationId xmlns:a16="http://schemas.microsoft.com/office/drawing/2014/main" id="{A70AE7C4-D731-4EC2-8A88-213900C33C6B}"/>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24860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cloud apps or actions options">
            <a:extLst>
              <a:ext uri="{FF2B5EF4-FFF2-40B4-BE49-F238E27FC236}">
                <a16:creationId xmlns:a16="http://schemas.microsoft.com/office/drawing/2014/main" id="{0EB30613-9DBD-4481-BD5D-E183514520DE}"/>
              </a:ext>
            </a:extLst>
          </p:cNvPr>
          <p:cNvPicPr>
            <a:picLocks noChangeAspect="1"/>
          </p:cNvPicPr>
          <p:nvPr/>
        </p:nvPicPr>
        <p:blipFill>
          <a:blip r:embed="rId2"/>
          <a:stretch>
            <a:fillRect/>
          </a:stretch>
        </p:blipFill>
        <p:spPr>
          <a:xfrm>
            <a:off x="0" y="0"/>
            <a:ext cx="12192000" cy="6685525"/>
          </a:xfrm>
          <a:prstGeom prst="rect">
            <a:avLst/>
          </a:prstGeom>
        </p:spPr>
      </p:pic>
      <p:sp>
        <p:nvSpPr>
          <p:cNvPr id="2" name="TextBox 1">
            <a:extLst>
              <a:ext uri="{FF2B5EF4-FFF2-40B4-BE49-F238E27FC236}">
                <a16:creationId xmlns:a16="http://schemas.microsoft.com/office/drawing/2014/main" id="{160A89A9-509F-424D-9312-02DA3E0FACA5}"/>
              </a:ext>
            </a:extLst>
          </p:cNvPr>
          <p:cNvSpPr txBox="1"/>
          <p:nvPr/>
        </p:nvSpPr>
        <p:spPr>
          <a:xfrm>
            <a:off x="4824549" y="3198801"/>
            <a:ext cx="3274423"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target applications the policy should apply to</a:t>
            </a:r>
          </a:p>
        </p:txBody>
      </p:sp>
      <p:sp>
        <p:nvSpPr>
          <p:cNvPr id="6" name="Rectangle 5">
            <a:extLst>
              <a:ext uri="{FF2B5EF4-FFF2-40B4-BE49-F238E27FC236}">
                <a16:creationId xmlns:a16="http://schemas.microsoft.com/office/drawing/2014/main" id="{3B58DED4-DDD1-4BE0-A37C-761B841191A6}"/>
              </a:ext>
              <a:ext uri="{C183D7F6-B498-43B3-948B-1728B52AA6E4}">
                <adec:decorative xmlns:adec="http://schemas.microsoft.com/office/drawing/2017/decorative" val="1"/>
              </a:ext>
            </a:extLst>
          </p:cNvPr>
          <p:cNvSpPr/>
          <p:nvPr/>
        </p:nvSpPr>
        <p:spPr bwMode="auto">
          <a:xfrm>
            <a:off x="64769" y="3161211"/>
            <a:ext cx="2343150" cy="65314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6EB8F39E-918E-4525-992B-C05999E30DF4}"/>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55216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inclusions">
            <a:extLst>
              <a:ext uri="{FF2B5EF4-FFF2-40B4-BE49-F238E27FC236}">
                <a16:creationId xmlns:a16="http://schemas.microsoft.com/office/drawing/2014/main" id="{7A2CCE50-A38F-482E-B32A-54E2647506F7}"/>
              </a:ext>
            </a:extLst>
          </p:cNvPr>
          <p:cNvPicPr>
            <a:picLocks noChangeAspect="1"/>
          </p:cNvPicPr>
          <p:nvPr/>
        </p:nvPicPr>
        <p:blipFill>
          <a:blip r:embed="rId2"/>
          <a:stretch>
            <a:fillRect/>
          </a:stretch>
        </p:blipFill>
        <p:spPr>
          <a:xfrm>
            <a:off x="0" y="0"/>
            <a:ext cx="12192000" cy="6720251"/>
          </a:xfrm>
          <a:prstGeom prst="rect">
            <a:avLst/>
          </a:prstGeom>
        </p:spPr>
      </p:pic>
      <p:sp>
        <p:nvSpPr>
          <p:cNvPr id="6" name="Rectangle 5">
            <a:extLst>
              <a:ext uri="{FF2B5EF4-FFF2-40B4-BE49-F238E27FC236}">
                <a16:creationId xmlns:a16="http://schemas.microsoft.com/office/drawing/2014/main" id="{445C109C-327C-46F3-A25F-11905205703E}"/>
              </a:ext>
              <a:ext uri="{C183D7F6-B498-43B3-948B-1728B52AA6E4}">
                <adec:decorative xmlns:adec="http://schemas.microsoft.com/office/drawing/2017/decorative" val="1"/>
              </a:ext>
            </a:extLst>
          </p:cNvPr>
          <p:cNvSpPr/>
          <p:nvPr/>
        </p:nvSpPr>
        <p:spPr bwMode="auto">
          <a:xfrm>
            <a:off x="2407375" y="2116182"/>
            <a:ext cx="1685654" cy="8273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8171E3B6-51A3-4B6A-8D93-813AEDCAEA0E}"/>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579477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conditions options">
            <a:extLst>
              <a:ext uri="{FF2B5EF4-FFF2-40B4-BE49-F238E27FC236}">
                <a16:creationId xmlns:a16="http://schemas.microsoft.com/office/drawing/2014/main" id="{6E7E0930-A8FC-407E-B116-6696F4E7ACEC}"/>
              </a:ext>
            </a:extLst>
          </p:cNvPr>
          <p:cNvPicPr>
            <a:picLocks noChangeAspect="1"/>
          </p:cNvPicPr>
          <p:nvPr/>
        </p:nvPicPr>
        <p:blipFill>
          <a:blip r:embed="rId2"/>
          <a:stretch>
            <a:fillRect/>
          </a:stretch>
        </p:blipFill>
        <p:spPr>
          <a:xfrm>
            <a:off x="0" y="0"/>
            <a:ext cx="12192000" cy="6665809"/>
          </a:xfrm>
          <a:prstGeom prst="rect">
            <a:avLst/>
          </a:prstGeom>
        </p:spPr>
      </p:pic>
      <p:sp>
        <p:nvSpPr>
          <p:cNvPr id="2" name="Rectangle 1">
            <a:extLst>
              <a:ext uri="{FF2B5EF4-FFF2-40B4-BE49-F238E27FC236}">
                <a16:creationId xmlns:a16="http://schemas.microsoft.com/office/drawing/2014/main" id="{7BB2779E-6353-45D4-B70B-10D0C8C243D9}"/>
              </a:ext>
              <a:ext uri="{C183D7F6-B498-43B3-948B-1728B52AA6E4}">
                <adec:decorative xmlns:adec="http://schemas.microsoft.com/office/drawing/2017/decorative" val="1"/>
              </a:ext>
            </a:extLst>
          </p:cNvPr>
          <p:cNvSpPr/>
          <p:nvPr/>
        </p:nvSpPr>
        <p:spPr bwMode="auto">
          <a:xfrm>
            <a:off x="82186" y="3657600"/>
            <a:ext cx="2343150" cy="53993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E15A4F92-A2B4-42F3-9EEB-0A97F1CE047A}"/>
              </a:ext>
            </a:extLst>
          </p:cNvPr>
          <p:cNvSpPr txBox="1"/>
          <p:nvPr/>
        </p:nvSpPr>
        <p:spPr>
          <a:xfrm>
            <a:off x="2708366" y="3581979"/>
            <a:ext cx="3274423"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conditions under which policy will apply</a:t>
            </a:r>
          </a:p>
        </p:txBody>
      </p:sp>
      <p:pic>
        <p:nvPicPr>
          <p:cNvPr id="5" name="Picture 4">
            <a:extLst>
              <a:ext uri="{FF2B5EF4-FFF2-40B4-BE49-F238E27FC236}">
                <a16:creationId xmlns:a16="http://schemas.microsoft.com/office/drawing/2014/main" id="{DF4DA2B4-C862-45D3-BF29-B84F34102DEF}"/>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89297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Locations">
            <a:extLst>
              <a:ext uri="{FF2B5EF4-FFF2-40B4-BE49-F238E27FC236}">
                <a16:creationId xmlns:a16="http://schemas.microsoft.com/office/drawing/2014/main" id="{D16B96CF-EC64-4821-953E-E41A0502CBA0}"/>
              </a:ext>
            </a:extLst>
          </p:cNvPr>
          <p:cNvPicPr>
            <a:picLocks noChangeAspect="1"/>
          </p:cNvPicPr>
          <p:nvPr/>
        </p:nvPicPr>
        <p:blipFill>
          <a:blip r:embed="rId2"/>
          <a:stretch>
            <a:fillRect/>
          </a:stretch>
        </p:blipFill>
        <p:spPr>
          <a:xfrm>
            <a:off x="0" y="0"/>
            <a:ext cx="12192000" cy="6726621"/>
          </a:xfrm>
          <a:prstGeom prst="rect">
            <a:avLst/>
          </a:prstGeom>
        </p:spPr>
      </p:pic>
      <p:sp>
        <p:nvSpPr>
          <p:cNvPr id="2" name="Rectangle 1">
            <a:extLst>
              <a:ext uri="{FF2B5EF4-FFF2-40B4-BE49-F238E27FC236}">
                <a16:creationId xmlns:a16="http://schemas.microsoft.com/office/drawing/2014/main" id="{C6FB3E58-8278-432C-AAA6-A46BFE1A8588}"/>
              </a:ext>
              <a:ext uri="{C183D7F6-B498-43B3-948B-1728B52AA6E4}">
                <adec:decorative xmlns:adec="http://schemas.microsoft.com/office/drawing/2017/decorative" val="1"/>
              </a:ext>
            </a:extLst>
          </p:cNvPr>
          <p:cNvSpPr/>
          <p:nvPr/>
        </p:nvSpPr>
        <p:spPr bwMode="auto">
          <a:xfrm>
            <a:off x="2477042" y="1767840"/>
            <a:ext cx="2155918" cy="5486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00574BE-6888-41A8-B67D-CEC400F4D4CC}"/>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31512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physical location options">
            <a:extLst>
              <a:ext uri="{FF2B5EF4-FFF2-40B4-BE49-F238E27FC236}">
                <a16:creationId xmlns:a16="http://schemas.microsoft.com/office/drawing/2014/main" id="{3BAD39AB-015E-4FB2-9936-18BBB1669FE8}"/>
              </a:ext>
            </a:extLst>
          </p:cNvPr>
          <p:cNvPicPr>
            <a:picLocks noChangeAspect="1"/>
          </p:cNvPicPr>
          <p:nvPr/>
        </p:nvPicPr>
        <p:blipFill>
          <a:blip r:embed="rId2"/>
          <a:stretch>
            <a:fillRect/>
          </a:stretch>
        </p:blipFill>
        <p:spPr>
          <a:xfrm>
            <a:off x="0" y="0"/>
            <a:ext cx="12192000" cy="6681420"/>
          </a:xfrm>
          <a:prstGeom prst="rect">
            <a:avLst/>
          </a:prstGeom>
        </p:spPr>
      </p:pic>
      <p:sp>
        <p:nvSpPr>
          <p:cNvPr id="6" name="Rectangle 5">
            <a:extLst>
              <a:ext uri="{FF2B5EF4-FFF2-40B4-BE49-F238E27FC236}">
                <a16:creationId xmlns:a16="http://schemas.microsoft.com/office/drawing/2014/main" id="{1303EC02-B1EC-4122-BD45-47C35FBE1899}"/>
              </a:ext>
              <a:ext uri="{C183D7F6-B498-43B3-948B-1728B52AA6E4}">
                <adec:decorative xmlns:adec="http://schemas.microsoft.com/office/drawing/2017/decorative" val="1"/>
              </a:ext>
            </a:extLst>
          </p:cNvPr>
          <p:cNvSpPr/>
          <p:nvPr/>
        </p:nvSpPr>
        <p:spPr bwMode="auto">
          <a:xfrm>
            <a:off x="4689020" y="1097279"/>
            <a:ext cx="2343150" cy="20290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3396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A9AE8-7118-413A-9994-84241B819FA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664622"/>
          </a:xfrm>
          <a:prstGeom prst="rect">
            <a:avLst/>
          </a:prstGeom>
        </p:spPr>
      </p:pic>
      <p:sp>
        <p:nvSpPr>
          <p:cNvPr id="2" name="Rectangle 1">
            <a:extLst>
              <a:ext uri="{FF2B5EF4-FFF2-40B4-BE49-F238E27FC236}">
                <a16:creationId xmlns:a16="http://schemas.microsoft.com/office/drawing/2014/main" id="{7F8B2390-FD5D-40C2-94B3-4E9767390D30}"/>
              </a:ext>
              <a:ext uri="{C183D7F6-B498-43B3-948B-1728B52AA6E4}">
                <adec:decorative xmlns:adec="http://schemas.microsoft.com/office/drawing/2017/decorative" val="1"/>
              </a:ext>
            </a:extLst>
          </p:cNvPr>
          <p:cNvSpPr/>
          <p:nvPr/>
        </p:nvSpPr>
        <p:spPr bwMode="auto">
          <a:xfrm>
            <a:off x="4802232" y="2427513"/>
            <a:ext cx="2042705" cy="8469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7E843861-E487-40EA-A1DF-A10C0CFABD7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520757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access controls">
            <a:extLst>
              <a:ext uri="{FF2B5EF4-FFF2-40B4-BE49-F238E27FC236}">
                <a16:creationId xmlns:a16="http://schemas.microsoft.com/office/drawing/2014/main" id="{06489D51-0CF0-46E2-B34E-CFC0EB7FE989}"/>
              </a:ext>
            </a:extLst>
          </p:cNvPr>
          <p:cNvPicPr>
            <a:picLocks noChangeAspect="1"/>
          </p:cNvPicPr>
          <p:nvPr/>
        </p:nvPicPr>
        <p:blipFill>
          <a:blip r:embed="rId2"/>
          <a:stretch>
            <a:fillRect/>
          </a:stretch>
        </p:blipFill>
        <p:spPr>
          <a:xfrm>
            <a:off x="0" y="0"/>
            <a:ext cx="12192000" cy="6752100"/>
          </a:xfrm>
          <a:prstGeom prst="rect">
            <a:avLst/>
          </a:prstGeom>
        </p:spPr>
      </p:pic>
      <p:sp>
        <p:nvSpPr>
          <p:cNvPr id="2" name="Rectangle 1">
            <a:extLst>
              <a:ext uri="{FF2B5EF4-FFF2-40B4-BE49-F238E27FC236}">
                <a16:creationId xmlns:a16="http://schemas.microsoft.com/office/drawing/2014/main" id="{7727E721-6D1A-4636-9DAE-8755923030CD}"/>
              </a:ext>
              <a:ext uri="{C183D7F6-B498-43B3-948B-1728B52AA6E4}">
                <adec:decorative xmlns:adec="http://schemas.microsoft.com/office/drawing/2017/decorative" val="1"/>
              </a:ext>
            </a:extLst>
          </p:cNvPr>
          <p:cNvSpPr/>
          <p:nvPr/>
        </p:nvSpPr>
        <p:spPr bwMode="auto">
          <a:xfrm>
            <a:off x="78377" y="4284617"/>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6A44063-C9FE-4538-8C05-28B326B693F4}"/>
              </a:ext>
            </a:extLst>
          </p:cNvPr>
          <p:cNvSpPr txBox="1"/>
          <p:nvPr/>
        </p:nvSpPr>
        <p:spPr>
          <a:xfrm>
            <a:off x="2690949" y="4438395"/>
            <a:ext cx="3596640"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controls that will be enforced when policy applies</a:t>
            </a:r>
          </a:p>
        </p:txBody>
      </p:sp>
      <p:sp>
        <p:nvSpPr>
          <p:cNvPr id="8" name="Rectangle 7">
            <a:extLst>
              <a:ext uri="{FF2B5EF4-FFF2-40B4-BE49-F238E27FC236}">
                <a16:creationId xmlns:a16="http://schemas.microsoft.com/office/drawing/2014/main" id="{7E459001-072A-451E-8802-17D4244A08DD}"/>
              </a:ext>
              <a:ext uri="{C183D7F6-B498-43B3-948B-1728B52AA6E4}">
                <adec:decorative xmlns:adec="http://schemas.microsoft.com/office/drawing/2017/decorative" val="1"/>
              </a:ext>
            </a:extLst>
          </p:cNvPr>
          <p:cNvSpPr/>
          <p:nvPr/>
        </p:nvSpPr>
        <p:spPr bwMode="auto">
          <a:xfrm>
            <a:off x="9749246" y="788126"/>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7BB8E1B-2B4A-4C41-BCEB-CF35F14CC82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7355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FC9FB8-1B6A-473D-BC6C-B6EBFFB4F7CE}"/>
              </a:ext>
            </a:extLst>
          </p:cNvPr>
          <p:cNvSpPr>
            <a:spLocks noGrp="1"/>
          </p:cNvSpPr>
          <p:nvPr>
            <p:ph idx="1"/>
          </p:nvPr>
        </p:nvSpPr>
        <p:spPr>
          <a:xfrm>
            <a:off x="694427" y="1983776"/>
            <a:ext cx="10932543" cy="4351338"/>
          </a:xfrm>
        </p:spPr>
        <p:txBody>
          <a:bodyPr vert="horz" lIns="91440" tIns="45720" rIns="91440" bIns="45720" rtlCol="0" anchor="t">
            <a:normAutofit/>
          </a:bodyPr>
          <a:lstStyle/>
          <a:p>
            <a:pPr marL="0" indent="0">
              <a:buNone/>
            </a:pPr>
            <a:r>
              <a:rPr lang="en-US" sz="3600"/>
              <a:t>The Advocacy team is looking for tech influencers.</a:t>
            </a:r>
            <a:endParaRPr lang="en-US" sz="3600">
              <a:cs typeface="Calibri"/>
            </a:endParaRPr>
          </a:p>
          <a:p>
            <a:pPr marL="457200" lvl="1" indent="0">
              <a:buNone/>
            </a:pPr>
            <a:r>
              <a:rPr lang="en-US" sz="3200">
                <a:cs typeface="Calibri"/>
              </a:rPr>
              <a:t>Live Streamers</a:t>
            </a:r>
          </a:p>
          <a:p>
            <a:pPr marL="457200" lvl="1" indent="0">
              <a:buNone/>
            </a:pPr>
            <a:r>
              <a:rPr lang="en-US" sz="3200">
                <a:ea typeface="+mn-lt"/>
                <a:cs typeface="+mn-lt"/>
              </a:rPr>
              <a:t>Content Creators</a:t>
            </a:r>
            <a:endParaRPr lang="en-US" sz="3200">
              <a:cs typeface="Calibri"/>
            </a:endParaRPr>
          </a:p>
          <a:p>
            <a:pPr marL="457200" lvl="1" indent="0">
              <a:buNone/>
            </a:pPr>
            <a:r>
              <a:rPr lang="en-US" sz="3200">
                <a:cs typeface="Calibri"/>
              </a:rPr>
              <a:t>Social Media Influencers</a:t>
            </a:r>
          </a:p>
          <a:p>
            <a:pPr marL="457200" lvl="1" indent="0">
              <a:buNone/>
            </a:pPr>
            <a:r>
              <a:rPr lang="en-US" sz="3200">
                <a:cs typeface="Calibri"/>
              </a:rPr>
              <a:t>Bloggers</a:t>
            </a:r>
          </a:p>
          <a:p>
            <a:pPr marL="457200" lvl="1" indent="0">
              <a:buNone/>
            </a:pPr>
            <a:endParaRPr lang="en-US" sz="3200"/>
          </a:p>
          <a:p>
            <a:pPr marL="0" indent="0">
              <a:buNone/>
            </a:pPr>
            <a:r>
              <a:rPr lang="en-US" sz="3600"/>
              <a:t>Learn More: </a:t>
            </a:r>
            <a:r>
              <a:rPr lang="en-US" sz="3600">
                <a:hlinkClick r:id="rId3"/>
              </a:rPr>
              <a:t>https://425show.com</a:t>
            </a:r>
            <a:endParaRPr lang="en-US" sz="3200">
              <a:cs typeface="Calibri" panose="020F0502020204030204"/>
              <a:hlinkClick r:id="rId3"/>
            </a:endParaRPr>
          </a:p>
          <a:p>
            <a:pPr marL="0" indent="0">
              <a:buNone/>
            </a:pPr>
            <a:r>
              <a:rPr lang="en-US" sz="3600">
                <a:ea typeface="+mn-lt"/>
                <a:cs typeface="+mn-lt"/>
              </a:rPr>
              <a:t>Contact: </a:t>
            </a:r>
            <a:r>
              <a:rPr lang="en-US" sz="3600">
                <a:ea typeface="+mn-lt"/>
                <a:cs typeface="+mn-lt"/>
                <a:hlinkClick r:id="rId4"/>
              </a:rPr>
              <a:t>425show@microsoft.com</a:t>
            </a:r>
            <a:endParaRPr lang="en-US" sz="3600">
              <a:ea typeface="+mn-lt"/>
              <a:cs typeface="+mn-lt"/>
            </a:endParaRPr>
          </a:p>
        </p:txBody>
      </p:sp>
      <p:pic>
        <p:nvPicPr>
          <p:cNvPr id="6" name="Picture 6" descr="A picture containing text&#10;&#10;Description automatically generated">
            <a:extLst>
              <a:ext uri="{FF2B5EF4-FFF2-40B4-BE49-F238E27FC236}">
                <a16:creationId xmlns:a16="http://schemas.microsoft.com/office/drawing/2014/main" id="{0C0CFF36-4391-CE40-AF3A-D1B65DBC5EED}"/>
              </a:ext>
            </a:extLst>
          </p:cNvPr>
          <p:cNvPicPr>
            <a:picLocks noChangeAspect="1"/>
          </p:cNvPicPr>
          <p:nvPr/>
        </p:nvPicPr>
        <p:blipFill>
          <a:blip r:embed="rId5"/>
          <a:stretch>
            <a:fillRect/>
          </a:stretch>
        </p:blipFill>
        <p:spPr>
          <a:xfrm>
            <a:off x="842513" y="513793"/>
            <a:ext cx="7113916" cy="1387811"/>
          </a:xfrm>
          <a:prstGeom prst="rect">
            <a:avLst/>
          </a:prstGeom>
        </p:spPr>
      </p:pic>
      <p:pic>
        <p:nvPicPr>
          <p:cNvPr id="8" name="Picture 8" descr="Logo, company name&#10;&#10;Description automatically generated">
            <a:extLst>
              <a:ext uri="{FF2B5EF4-FFF2-40B4-BE49-F238E27FC236}">
                <a16:creationId xmlns:a16="http://schemas.microsoft.com/office/drawing/2014/main" id="{A59D7653-E9F7-9A45-A849-C2F871F8DF52}"/>
              </a:ext>
            </a:extLst>
          </p:cNvPr>
          <p:cNvPicPr>
            <a:picLocks noChangeAspect="1"/>
          </p:cNvPicPr>
          <p:nvPr/>
        </p:nvPicPr>
        <p:blipFill>
          <a:blip r:embed="rId6"/>
          <a:stretch>
            <a:fillRect/>
          </a:stretch>
        </p:blipFill>
        <p:spPr>
          <a:xfrm>
            <a:off x="7628627" y="2748723"/>
            <a:ext cx="2743200" cy="612934"/>
          </a:xfrm>
          <a:prstGeom prst="rect">
            <a:avLst/>
          </a:prstGeom>
        </p:spPr>
      </p:pic>
      <p:pic>
        <p:nvPicPr>
          <p:cNvPr id="11" name="Picture 11" descr="Icon&#10;&#10;Description automatically generated">
            <a:extLst>
              <a:ext uri="{FF2B5EF4-FFF2-40B4-BE49-F238E27FC236}">
                <a16:creationId xmlns:a16="http://schemas.microsoft.com/office/drawing/2014/main" id="{0CCAFBBB-2510-B6AF-F121-051CF3193666}"/>
              </a:ext>
            </a:extLst>
          </p:cNvPr>
          <p:cNvPicPr>
            <a:picLocks noChangeAspect="1"/>
          </p:cNvPicPr>
          <p:nvPr/>
        </p:nvPicPr>
        <p:blipFill>
          <a:blip r:embed="rId7"/>
          <a:stretch>
            <a:fillRect/>
          </a:stretch>
        </p:blipFill>
        <p:spPr>
          <a:xfrm>
            <a:off x="8994475" y="3570429"/>
            <a:ext cx="2743200" cy="1384917"/>
          </a:xfrm>
          <a:prstGeom prst="rect">
            <a:avLst/>
          </a:prstGeom>
        </p:spPr>
      </p:pic>
      <p:pic>
        <p:nvPicPr>
          <p:cNvPr id="12" name="Picture 12">
            <a:extLst>
              <a:ext uri="{FF2B5EF4-FFF2-40B4-BE49-F238E27FC236}">
                <a16:creationId xmlns:a16="http://schemas.microsoft.com/office/drawing/2014/main" id="{9CA2763F-53C6-A2E0-3FB1-4B0C8C806F85}"/>
              </a:ext>
            </a:extLst>
          </p:cNvPr>
          <p:cNvPicPr>
            <a:picLocks noChangeAspect="1"/>
          </p:cNvPicPr>
          <p:nvPr/>
        </p:nvPicPr>
        <p:blipFill>
          <a:blip r:embed="rId8"/>
          <a:stretch>
            <a:fillRect/>
          </a:stretch>
        </p:blipFill>
        <p:spPr>
          <a:xfrm>
            <a:off x="6855801" y="4071415"/>
            <a:ext cx="2987615" cy="2015704"/>
          </a:xfrm>
          <a:prstGeom prst="rect">
            <a:avLst/>
          </a:prstGeom>
        </p:spPr>
      </p:pic>
      <p:pic>
        <p:nvPicPr>
          <p:cNvPr id="13" name="Picture 13">
            <a:extLst>
              <a:ext uri="{FF2B5EF4-FFF2-40B4-BE49-F238E27FC236}">
                <a16:creationId xmlns:a16="http://schemas.microsoft.com/office/drawing/2014/main" id="{803261E1-85FC-3708-C4B8-9ABC6D807C05}"/>
              </a:ext>
            </a:extLst>
          </p:cNvPr>
          <p:cNvPicPr>
            <a:picLocks noChangeAspect="1"/>
          </p:cNvPicPr>
          <p:nvPr/>
        </p:nvPicPr>
        <p:blipFill>
          <a:blip r:embed="rId9"/>
          <a:stretch>
            <a:fillRect/>
          </a:stretch>
        </p:blipFill>
        <p:spPr>
          <a:xfrm>
            <a:off x="5989608" y="3721559"/>
            <a:ext cx="2441276" cy="550691"/>
          </a:xfrm>
          <a:prstGeom prst="rect">
            <a:avLst/>
          </a:prstGeom>
        </p:spPr>
      </p:pic>
      <p:pic>
        <p:nvPicPr>
          <p:cNvPr id="14" name="Picture 14" descr="Logo&#10;&#10;Description automatically generated">
            <a:extLst>
              <a:ext uri="{FF2B5EF4-FFF2-40B4-BE49-F238E27FC236}">
                <a16:creationId xmlns:a16="http://schemas.microsoft.com/office/drawing/2014/main" id="{B7828681-3348-85FD-E338-A0306693C46D}"/>
              </a:ext>
            </a:extLst>
          </p:cNvPr>
          <p:cNvPicPr>
            <a:picLocks noChangeAspect="1"/>
          </p:cNvPicPr>
          <p:nvPr/>
        </p:nvPicPr>
        <p:blipFill>
          <a:blip r:embed="rId10"/>
          <a:stretch>
            <a:fillRect/>
          </a:stretch>
        </p:blipFill>
        <p:spPr>
          <a:xfrm>
            <a:off x="8908212" y="5664570"/>
            <a:ext cx="2743200" cy="532181"/>
          </a:xfrm>
          <a:prstGeom prst="rect">
            <a:avLst/>
          </a:prstGeom>
        </p:spPr>
      </p:pic>
      <p:pic>
        <p:nvPicPr>
          <p:cNvPr id="2" name="Picture 2" descr="Logo, company name&#10;&#10;Description automatically generated">
            <a:extLst>
              <a:ext uri="{FF2B5EF4-FFF2-40B4-BE49-F238E27FC236}">
                <a16:creationId xmlns:a16="http://schemas.microsoft.com/office/drawing/2014/main" id="{66399F87-5EDD-9F51-AE3D-A7666395DBFD}"/>
              </a:ext>
            </a:extLst>
          </p:cNvPr>
          <p:cNvPicPr>
            <a:picLocks noChangeAspect="1"/>
          </p:cNvPicPr>
          <p:nvPr/>
        </p:nvPicPr>
        <p:blipFill>
          <a:blip r:embed="rId11"/>
          <a:stretch>
            <a:fillRect/>
          </a:stretch>
        </p:blipFill>
        <p:spPr>
          <a:xfrm>
            <a:off x="10524838" y="2550569"/>
            <a:ext cx="1343722" cy="1167161"/>
          </a:xfrm>
          <a:prstGeom prst="rect">
            <a:avLst/>
          </a:prstGeom>
        </p:spPr>
      </p:pic>
    </p:spTree>
    <p:extLst>
      <p:ext uri="{BB962C8B-B14F-4D97-AF65-F5344CB8AC3E}">
        <p14:creationId xmlns:p14="http://schemas.microsoft.com/office/powerpoint/2010/main" val="118788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enable policy selection">
            <a:extLst>
              <a:ext uri="{FF2B5EF4-FFF2-40B4-BE49-F238E27FC236}">
                <a16:creationId xmlns:a16="http://schemas.microsoft.com/office/drawing/2014/main" id="{D5584D4A-8CE9-4AE2-92EE-9F02917FFDBA}"/>
              </a:ext>
            </a:extLst>
          </p:cNvPr>
          <p:cNvPicPr>
            <a:picLocks noChangeAspect="1"/>
          </p:cNvPicPr>
          <p:nvPr/>
        </p:nvPicPr>
        <p:blipFill>
          <a:blip r:embed="rId2"/>
          <a:stretch>
            <a:fillRect/>
          </a:stretch>
        </p:blipFill>
        <p:spPr>
          <a:xfrm>
            <a:off x="0" y="0"/>
            <a:ext cx="12192000" cy="6748574"/>
          </a:xfrm>
          <a:prstGeom prst="rect">
            <a:avLst/>
          </a:prstGeom>
        </p:spPr>
      </p:pic>
      <p:sp>
        <p:nvSpPr>
          <p:cNvPr id="2" name="Rectangle 1">
            <a:extLst>
              <a:ext uri="{FF2B5EF4-FFF2-40B4-BE49-F238E27FC236}">
                <a16:creationId xmlns:a16="http://schemas.microsoft.com/office/drawing/2014/main" id="{6B18B9D5-35C2-49F3-8ACA-23FC166A07B7}"/>
              </a:ext>
              <a:ext uri="{C183D7F6-B498-43B3-948B-1728B52AA6E4}">
                <adec:decorative xmlns:adec="http://schemas.microsoft.com/office/drawing/2017/decorative" val="1"/>
              </a:ext>
            </a:extLst>
          </p:cNvPr>
          <p:cNvSpPr/>
          <p:nvPr/>
        </p:nvSpPr>
        <p:spPr bwMode="auto">
          <a:xfrm>
            <a:off x="34836" y="5782493"/>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659E190-0820-4106-8F25-A974BA2F4432}"/>
              </a:ext>
            </a:extLst>
          </p:cNvPr>
          <p:cNvSpPr txBox="1"/>
          <p:nvPr/>
        </p:nvSpPr>
        <p:spPr>
          <a:xfrm>
            <a:off x="2595155" y="6090159"/>
            <a:ext cx="359664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Enable policy</a:t>
            </a:r>
          </a:p>
        </p:txBody>
      </p:sp>
      <p:pic>
        <p:nvPicPr>
          <p:cNvPr id="5" name="Picture 4">
            <a:extLst>
              <a:ext uri="{FF2B5EF4-FFF2-40B4-BE49-F238E27FC236}">
                <a16:creationId xmlns:a16="http://schemas.microsoft.com/office/drawing/2014/main" id="{CEC3E543-D5C4-41FF-B089-4668545BBFE4}"/>
              </a:ext>
            </a:extLst>
          </p:cNvPr>
          <p:cNvPicPr>
            <a:picLocks noChangeAspect="1"/>
          </p:cNvPicPr>
          <p:nvPr/>
        </p:nvPicPr>
        <p:blipFill>
          <a:blip r:embed="rId3"/>
          <a:stretch>
            <a:fillRect/>
          </a:stretch>
        </p:blipFill>
        <p:spPr>
          <a:xfrm>
            <a:off x="10697972" y="23777"/>
            <a:ext cx="1210999" cy="237480"/>
          </a:xfrm>
          <a:prstGeom prst="rect">
            <a:avLst/>
          </a:prstGeom>
        </p:spPr>
      </p:pic>
    </p:spTree>
    <p:extLst>
      <p:ext uri="{BB962C8B-B14F-4D97-AF65-F5344CB8AC3E}">
        <p14:creationId xmlns:p14="http://schemas.microsoft.com/office/powerpoint/2010/main" val="71605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a:xfrm>
            <a:off x="585216" y="3033223"/>
            <a:ext cx="6933183" cy="498598"/>
          </a:xfrm>
        </p:spPr>
        <p:txBody>
          <a:bodyPr/>
          <a:lstStyle/>
          <a:p>
            <a:r>
              <a:rPr lang="en-US" dirty="0"/>
              <a:t>Insights and Reporting workbook supports workload identities </a:t>
            </a:r>
          </a:p>
        </p:txBody>
      </p:sp>
    </p:spTree>
    <p:extLst>
      <p:ext uri="{BB962C8B-B14F-4D97-AF65-F5344CB8AC3E}">
        <p14:creationId xmlns:p14="http://schemas.microsoft.com/office/powerpoint/2010/main" val="157620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pointing to workspace selection">
            <a:extLst>
              <a:ext uri="{FF2B5EF4-FFF2-40B4-BE49-F238E27FC236}">
                <a16:creationId xmlns:a16="http://schemas.microsoft.com/office/drawing/2014/main" id="{2941A152-6BD3-4B39-A557-1AB0992AC402}"/>
              </a:ext>
            </a:extLst>
          </p:cNvPr>
          <p:cNvPicPr>
            <a:picLocks noChangeAspect="1"/>
          </p:cNvPicPr>
          <p:nvPr/>
        </p:nvPicPr>
        <p:blipFill>
          <a:blip r:embed="rId2"/>
          <a:stretch>
            <a:fillRect/>
          </a:stretch>
        </p:blipFill>
        <p:spPr>
          <a:xfrm>
            <a:off x="0" y="0"/>
            <a:ext cx="12192000" cy="6782515"/>
          </a:xfrm>
          <a:prstGeom prst="rect">
            <a:avLst/>
          </a:prstGeom>
        </p:spPr>
      </p:pic>
      <p:sp>
        <p:nvSpPr>
          <p:cNvPr id="2" name="Rectangle 1">
            <a:extLst>
              <a:ext uri="{FF2B5EF4-FFF2-40B4-BE49-F238E27FC236}">
                <a16:creationId xmlns:a16="http://schemas.microsoft.com/office/drawing/2014/main" id="{B20A52F6-F849-4BA9-A697-1FE6292725DE}"/>
              </a:ext>
              <a:ext uri="{C183D7F6-B498-43B3-948B-1728B52AA6E4}">
                <adec:decorative xmlns:adec="http://schemas.microsoft.com/office/drawing/2017/decorative" val="1"/>
              </a:ext>
            </a:extLst>
          </p:cNvPr>
          <p:cNvSpPr/>
          <p:nvPr/>
        </p:nvSpPr>
        <p:spPr bwMode="auto">
          <a:xfrm>
            <a:off x="8969831" y="1175659"/>
            <a:ext cx="1611083" cy="4528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8F61376-1C41-45BE-8464-E473194FD87E}"/>
              </a:ext>
            </a:extLst>
          </p:cNvPr>
          <p:cNvSpPr txBox="1"/>
          <p:nvPr/>
        </p:nvSpPr>
        <p:spPr>
          <a:xfrm>
            <a:off x="8969831" y="751804"/>
            <a:ext cx="359664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Getting started guide</a:t>
            </a:r>
          </a:p>
        </p:txBody>
      </p:sp>
      <p:pic>
        <p:nvPicPr>
          <p:cNvPr id="6" name="Picture 5">
            <a:extLst>
              <a:ext uri="{FF2B5EF4-FFF2-40B4-BE49-F238E27FC236}">
                <a16:creationId xmlns:a16="http://schemas.microsoft.com/office/drawing/2014/main" id="{19671B7E-FACC-481F-9E4B-27C88E676768}"/>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389536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pointing to conditional access insights and reporting">
            <a:extLst>
              <a:ext uri="{FF2B5EF4-FFF2-40B4-BE49-F238E27FC236}">
                <a16:creationId xmlns:a16="http://schemas.microsoft.com/office/drawing/2014/main" id="{9F14FD46-A069-4F21-9D20-2428F4196A34}"/>
              </a:ext>
            </a:extLst>
          </p:cNvPr>
          <p:cNvPicPr>
            <a:picLocks noChangeAspect="1"/>
          </p:cNvPicPr>
          <p:nvPr/>
        </p:nvPicPr>
        <p:blipFill>
          <a:blip r:embed="rId2"/>
          <a:stretch>
            <a:fillRect/>
          </a:stretch>
        </p:blipFill>
        <p:spPr>
          <a:xfrm>
            <a:off x="0" y="0"/>
            <a:ext cx="12192000" cy="6760613"/>
          </a:xfrm>
          <a:prstGeom prst="rect">
            <a:avLst/>
          </a:prstGeom>
        </p:spPr>
      </p:pic>
      <p:sp>
        <p:nvSpPr>
          <p:cNvPr id="2" name="Rectangle 1">
            <a:extLst>
              <a:ext uri="{FF2B5EF4-FFF2-40B4-BE49-F238E27FC236}">
                <a16:creationId xmlns:a16="http://schemas.microsoft.com/office/drawing/2014/main" id="{7943C633-77EA-42A6-9314-8E6FBFD87BB0}"/>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92C02564-BDD0-4409-87B8-4BA47EC042C8}"/>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286245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616B-F951-4A07-8378-A4DBC6899E1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774041"/>
          </a:xfrm>
          <a:prstGeom prst="rect">
            <a:avLst/>
          </a:prstGeom>
        </p:spPr>
      </p:pic>
      <p:sp>
        <p:nvSpPr>
          <p:cNvPr id="2" name="Rectangle 1">
            <a:extLst>
              <a:ext uri="{FF2B5EF4-FFF2-40B4-BE49-F238E27FC236}">
                <a16:creationId xmlns:a16="http://schemas.microsoft.com/office/drawing/2014/main" id="{0F4569EA-AF25-48D8-835A-F89DC4A2250F}"/>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04160D2-EE0F-4AB0-B915-93232FD8E1FF}"/>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244676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475F8CCA-55D6-49E8-B9F7-D6A3EE859684}"/>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695831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898471" y="2055223"/>
            <a:ext cx="9431380" cy="22903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4A6A270E-9BE2-4B18-881E-38FC4EB5E191}"/>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176464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863637" y="4528458"/>
            <a:ext cx="7228112" cy="232954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AA4D839-50BF-4DFE-929B-CD53E648E820}"/>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101372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sign-in details">
            <a:extLst>
              <a:ext uri="{FF2B5EF4-FFF2-40B4-BE49-F238E27FC236}">
                <a16:creationId xmlns:a16="http://schemas.microsoft.com/office/drawing/2014/main" id="{44E4748F-E50D-43E4-8DBB-A4EB013B0166}"/>
              </a:ext>
            </a:extLst>
          </p:cNvPr>
          <p:cNvPicPr>
            <a:picLocks noChangeAspect="1"/>
          </p:cNvPicPr>
          <p:nvPr/>
        </p:nvPicPr>
        <p:blipFill>
          <a:blip r:embed="rId2"/>
          <a:stretch>
            <a:fillRect/>
          </a:stretch>
        </p:blipFill>
        <p:spPr>
          <a:xfrm>
            <a:off x="0" y="0"/>
            <a:ext cx="12192000" cy="6744376"/>
          </a:xfrm>
          <a:prstGeom prst="rect">
            <a:avLst/>
          </a:prstGeom>
        </p:spPr>
      </p:pic>
      <p:sp>
        <p:nvSpPr>
          <p:cNvPr id="2" name="Rectangle 1">
            <a:extLst>
              <a:ext uri="{FF2B5EF4-FFF2-40B4-BE49-F238E27FC236}">
                <a16:creationId xmlns:a16="http://schemas.microsoft.com/office/drawing/2014/main" id="{3B66731E-A406-4CEB-A699-5E78D6AA2C40}"/>
              </a:ext>
              <a:ext uri="{C183D7F6-B498-43B3-948B-1728B52AA6E4}">
                <adec:decorative xmlns:adec="http://schemas.microsoft.com/office/drawing/2017/decorative" val="1"/>
              </a:ext>
            </a:extLst>
          </p:cNvPr>
          <p:cNvSpPr/>
          <p:nvPr/>
        </p:nvSpPr>
        <p:spPr bwMode="auto">
          <a:xfrm>
            <a:off x="1863634" y="2551611"/>
            <a:ext cx="3082835" cy="419276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663B29F4-44A2-4DE3-9CCF-1AB7D5D0BF14}"/>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748234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dirty="0"/>
              <a:t>Identity Protection for</a:t>
            </a:r>
            <a:br>
              <a:rPr lang="en-US" dirty="0"/>
            </a:br>
            <a:r>
              <a:rPr lang="en-US" dirty="0"/>
              <a:t>workload identities</a:t>
            </a:r>
          </a:p>
        </p:txBody>
      </p:sp>
    </p:spTree>
    <p:extLst>
      <p:ext uri="{BB962C8B-B14F-4D97-AF65-F5344CB8AC3E}">
        <p14:creationId xmlns:p14="http://schemas.microsoft.com/office/powerpoint/2010/main" val="407058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Identities</a:t>
            </a:r>
          </a:p>
        </p:txBody>
      </p:sp>
    </p:spTree>
    <p:extLst>
      <p:ext uri="{BB962C8B-B14F-4D97-AF65-F5344CB8AC3E}">
        <p14:creationId xmlns:p14="http://schemas.microsoft.com/office/powerpoint/2010/main" val="4038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t>Identity Protection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Detect compromised apps and service principals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Block access on risky workload identities in Conditional Access	</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Export risk logs using Diagnostic Settings (e.g., for SIEM tools)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dirty="0">
                <a:solidFill>
                  <a:srgbClr val="0070C0"/>
                </a:solidFill>
                <a:ea typeface="Segoe UI" pitchFamily="34" charset="0"/>
                <a:cs typeface="Segoe UI" pitchFamily="34" charset="0"/>
              </a:rPr>
              <a:t>Public Preview</a:t>
            </a:r>
          </a:p>
        </p:txBody>
      </p:sp>
      <p:pic>
        <p:nvPicPr>
          <p:cNvPr id="8" name="Picture 7" descr="Screenshot pointing to risky workload identities">
            <a:extLst>
              <a:ext uri="{FF2B5EF4-FFF2-40B4-BE49-F238E27FC236}">
                <a16:creationId xmlns:a16="http://schemas.microsoft.com/office/drawing/2014/main" id="{443CA12C-353D-49E6-889C-E86B2F19978E}"/>
              </a:ext>
            </a:extLst>
          </p:cNvPr>
          <p:cNvPicPr>
            <a:picLocks noChangeAspect="1"/>
          </p:cNvPicPr>
          <p:nvPr/>
        </p:nvPicPr>
        <p:blipFill>
          <a:blip r:embed="rId3"/>
          <a:stretch>
            <a:fillRect/>
          </a:stretch>
        </p:blipFill>
        <p:spPr>
          <a:xfrm>
            <a:off x="6701696" y="1470070"/>
            <a:ext cx="5098539" cy="4773287"/>
          </a:xfrm>
          <a:prstGeom prst="rect">
            <a:avLst/>
          </a:prstGeom>
        </p:spPr>
      </p:pic>
    </p:spTree>
    <p:extLst>
      <p:ext uri="{BB962C8B-B14F-4D97-AF65-F5344CB8AC3E}">
        <p14:creationId xmlns:p14="http://schemas.microsoft.com/office/powerpoint/2010/main" val="377936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a:xfrm>
            <a:off x="585217" y="3033223"/>
            <a:ext cx="6849726" cy="498598"/>
          </a:xfrm>
        </p:spPr>
        <p:txBody>
          <a:bodyPr/>
          <a:lstStyle/>
          <a:p>
            <a:r>
              <a:rPr lang="en-US" dirty="0">
                <a:cs typeface="Segoe UI"/>
              </a:rPr>
              <a:t>Identify risky workload identities</a:t>
            </a:r>
            <a:endParaRPr lang="en-US" sz="2000" dirty="0">
              <a:cs typeface="Segoe UI"/>
            </a:endParaRPr>
          </a:p>
        </p:txBody>
      </p:sp>
    </p:spTree>
    <p:extLst>
      <p:ext uri="{BB962C8B-B14F-4D97-AF65-F5344CB8AC3E}">
        <p14:creationId xmlns:p14="http://schemas.microsoft.com/office/powerpoint/2010/main" val="40548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482361" y="2453408"/>
            <a:ext cx="5381479" cy="2694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605520" y="54742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This is account-level risk, similar to Risky Users</a:t>
            </a:r>
            <a:endParaRPr lang="en-US"/>
          </a:p>
        </p:txBody>
      </p:sp>
      <p:pic>
        <p:nvPicPr>
          <p:cNvPr id="6" name="Picture 5">
            <a:extLst>
              <a:ext uri="{FF2B5EF4-FFF2-40B4-BE49-F238E27FC236}">
                <a16:creationId xmlns:a16="http://schemas.microsoft.com/office/drawing/2014/main" id="{66BBF9AE-426F-48B1-B8E5-74F5D2742AB2}"/>
              </a:ext>
            </a:extLst>
          </p:cNvPr>
          <p:cNvPicPr>
            <a:picLocks noChangeAspect="1"/>
          </p:cNvPicPr>
          <p:nvPr/>
        </p:nvPicPr>
        <p:blipFill>
          <a:blip r:embed="rId3"/>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28725085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253242" y="1549168"/>
            <a:ext cx="3843998" cy="3297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605520" y="54742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Many similar properties, with a few key differences</a:t>
            </a:r>
            <a:endParaRPr lang="en-US"/>
          </a:p>
        </p:txBody>
      </p:sp>
      <p:pic>
        <p:nvPicPr>
          <p:cNvPr id="6" name="Picture 5">
            <a:extLst>
              <a:ext uri="{FF2B5EF4-FFF2-40B4-BE49-F238E27FC236}">
                <a16:creationId xmlns:a16="http://schemas.microsoft.com/office/drawing/2014/main" id="{0DF5D6E5-4A1E-4E78-93A4-B9B1B3B00498}"/>
              </a:ext>
            </a:extLst>
          </p:cNvPr>
          <p:cNvPicPr>
            <a:picLocks noChangeAspect="1"/>
          </p:cNvPicPr>
          <p:nvPr/>
        </p:nvPicPr>
        <p:blipFill>
          <a:blip r:embed="rId3"/>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18641605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pic>
        <p:nvPicPr>
          <p:cNvPr id="4" name="Picture 3" descr="a screenshot of the Azure Portal showing Risky Workload Identities">
            <a:extLst>
              <a:ext uri="{FF2B5EF4-FFF2-40B4-BE49-F238E27FC236}">
                <a16:creationId xmlns:a16="http://schemas.microsoft.com/office/drawing/2014/main" id="{1743D545-9B83-4914-B2F3-7FCFB3218D38}"/>
              </a:ext>
            </a:extLst>
          </p:cNvPr>
          <p:cNvPicPr>
            <a:picLocks noChangeAspect="1"/>
          </p:cNvPicPr>
          <p:nvPr/>
        </p:nvPicPr>
        <p:blipFill>
          <a:blip r:embed="rId3"/>
          <a:stretch>
            <a:fillRect/>
          </a:stretch>
        </p:blipFill>
        <p:spPr>
          <a:xfrm>
            <a:off x="8253242" y="569586"/>
            <a:ext cx="5018977" cy="427673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351520" y="1102128"/>
            <a:ext cx="3745720" cy="142771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524240" y="5063374"/>
            <a:ext cx="3342640"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Investigate logs and detection events. </a:t>
            </a:r>
          </a:p>
          <a:p>
            <a:r>
              <a:rPr lang="en-US">
                <a:cs typeface="Segoe UI"/>
              </a:rPr>
              <a:t>Confirm/dismiss risk. Disable/enable the account.</a:t>
            </a:r>
            <a:endParaRPr lang="en-US"/>
          </a:p>
        </p:txBody>
      </p:sp>
      <p:pic>
        <p:nvPicPr>
          <p:cNvPr id="7" name="Picture 6">
            <a:extLst>
              <a:ext uri="{FF2B5EF4-FFF2-40B4-BE49-F238E27FC236}">
                <a16:creationId xmlns:a16="http://schemas.microsoft.com/office/drawing/2014/main" id="{2C54037A-CAA6-4C7A-A372-539D72CC554D}"/>
              </a:ext>
            </a:extLst>
          </p:cNvPr>
          <p:cNvPicPr>
            <a:picLocks noChangeAspect="1"/>
          </p:cNvPicPr>
          <p:nvPr/>
        </p:nvPicPr>
        <p:blipFill>
          <a:blip r:embed="rId4"/>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5256140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3566160" y="2565168"/>
            <a:ext cx="1920240" cy="3724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392160" y="6241471"/>
            <a:ext cx="334264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New tab in existing blade</a:t>
            </a:r>
            <a:endParaRPr lang="en-US"/>
          </a:p>
        </p:txBody>
      </p:sp>
      <p:pic>
        <p:nvPicPr>
          <p:cNvPr id="6" name="Picture 5">
            <a:extLst>
              <a:ext uri="{FF2B5EF4-FFF2-40B4-BE49-F238E27FC236}">
                <a16:creationId xmlns:a16="http://schemas.microsoft.com/office/drawing/2014/main" id="{05117248-A8D6-4EE0-BB96-2D1453C4A664}"/>
              </a:ext>
            </a:extLst>
          </p:cNvPr>
          <p:cNvPicPr>
            <a:picLocks noChangeAspect="1"/>
          </p:cNvPicPr>
          <p:nvPr/>
        </p:nvPicPr>
        <p:blipFill>
          <a:blip r:embed="rId3"/>
          <a:stretch>
            <a:fillRect/>
          </a:stretch>
        </p:blipFill>
        <p:spPr>
          <a:xfrm>
            <a:off x="10179007" y="339530"/>
            <a:ext cx="1995296" cy="304825"/>
          </a:xfrm>
          <a:prstGeom prst="rect">
            <a:avLst/>
          </a:prstGeom>
        </p:spPr>
      </p:pic>
    </p:spTree>
    <p:extLst>
      <p:ext uri="{BB962C8B-B14F-4D97-AF65-F5344CB8AC3E}">
        <p14:creationId xmlns:p14="http://schemas.microsoft.com/office/powerpoint/2010/main" val="756621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509520" y="3337328"/>
            <a:ext cx="5628640" cy="26773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6827520" y="6241471"/>
            <a:ext cx="49072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Purpose-built detections for this account type</a:t>
            </a:r>
            <a:endParaRPr lang="en-US"/>
          </a:p>
        </p:txBody>
      </p:sp>
      <p:pic>
        <p:nvPicPr>
          <p:cNvPr id="6" name="Picture 5">
            <a:extLst>
              <a:ext uri="{FF2B5EF4-FFF2-40B4-BE49-F238E27FC236}">
                <a16:creationId xmlns:a16="http://schemas.microsoft.com/office/drawing/2014/main" id="{3AB81C72-2D4B-451B-9583-75D0485E606B}"/>
              </a:ext>
            </a:extLst>
          </p:cNvPr>
          <p:cNvPicPr>
            <a:picLocks noChangeAspect="1"/>
          </p:cNvPicPr>
          <p:nvPr/>
        </p:nvPicPr>
        <p:blipFill>
          <a:blip r:embed="rId3"/>
          <a:stretch>
            <a:fillRect/>
          </a:stretch>
        </p:blipFill>
        <p:spPr>
          <a:xfrm>
            <a:off x="10196704" y="339530"/>
            <a:ext cx="1995296" cy="304825"/>
          </a:xfrm>
          <a:prstGeom prst="rect">
            <a:avLst/>
          </a:prstGeom>
        </p:spPr>
      </p:pic>
    </p:spTree>
    <p:extLst>
      <p:ext uri="{BB962C8B-B14F-4D97-AF65-F5344CB8AC3E}">
        <p14:creationId xmlns:p14="http://schemas.microsoft.com/office/powerpoint/2010/main" val="11046928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pic>
        <p:nvPicPr>
          <p:cNvPr id="9" name="Picture 8" descr="a screenshot of the Azure Portal showing Risky Workload Identities">
            <a:extLst>
              <a:ext uri="{FF2B5EF4-FFF2-40B4-BE49-F238E27FC236}">
                <a16:creationId xmlns:a16="http://schemas.microsoft.com/office/drawing/2014/main" id="{8E691A7B-FE84-455F-8F80-4F443D439A5E}"/>
              </a:ext>
            </a:extLst>
          </p:cNvPr>
          <p:cNvPicPr>
            <a:picLocks noChangeAspect="1"/>
          </p:cNvPicPr>
          <p:nvPr/>
        </p:nvPicPr>
        <p:blipFill>
          <a:blip r:embed="rId3"/>
          <a:stretch>
            <a:fillRect/>
          </a:stretch>
        </p:blipFill>
        <p:spPr>
          <a:xfrm>
            <a:off x="0" y="349353"/>
            <a:ext cx="12072535" cy="5892118"/>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178800" y="1589808"/>
            <a:ext cx="3840480" cy="43842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7142480" y="6241471"/>
            <a:ext cx="459232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Familiar properties, adding in </a:t>
            </a:r>
            <a:r>
              <a:rPr lang="en-US" err="1">
                <a:cs typeface="Segoe UI"/>
              </a:rPr>
              <a:t>appID</a:t>
            </a:r>
            <a:r>
              <a:rPr lang="en-US">
                <a:cs typeface="Segoe UI"/>
              </a:rPr>
              <a:t>, </a:t>
            </a:r>
            <a:r>
              <a:rPr lang="en-US" err="1">
                <a:cs typeface="Segoe UI"/>
              </a:rPr>
              <a:t>keyID</a:t>
            </a:r>
            <a:r>
              <a:rPr lang="en-US">
                <a:cs typeface="Segoe UI"/>
              </a:rPr>
              <a:t>, SP info and URLs when appropriate</a:t>
            </a:r>
            <a:endParaRPr lang="en-US"/>
          </a:p>
        </p:txBody>
      </p:sp>
      <p:pic>
        <p:nvPicPr>
          <p:cNvPr id="6" name="Picture 5">
            <a:extLst>
              <a:ext uri="{FF2B5EF4-FFF2-40B4-BE49-F238E27FC236}">
                <a16:creationId xmlns:a16="http://schemas.microsoft.com/office/drawing/2014/main" id="{845DA0F5-7809-4C87-B03D-80E181305976}"/>
              </a:ext>
            </a:extLst>
          </p:cNvPr>
          <p:cNvPicPr>
            <a:picLocks noChangeAspect="1"/>
          </p:cNvPicPr>
          <p:nvPr/>
        </p:nvPicPr>
        <p:blipFill>
          <a:blip r:embed="rId4"/>
          <a:stretch>
            <a:fillRect/>
          </a:stretch>
        </p:blipFill>
        <p:spPr>
          <a:xfrm>
            <a:off x="10229890" y="349353"/>
            <a:ext cx="2207717" cy="337277"/>
          </a:xfrm>
          <a:prstGeom prst="rect">
            <a:avLst/>
          </a:prstGeom>
        </p:spPr>
      </p:pic>
    </p:spTree>
    <p:extLst>
      <p:ext uri="{BB962C8B-B14F-4D97-AF65-F5344CB8AC3E}">
        <p14:creationId xmlns:p14="http://schemas.microsoft.com/office/powerpoint/2010/main" val="18439273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Configure a risk-based Conditional Access policy for workload identities</a:t>
            </a:r>
            <a:endParaRPr lang="en-US" sz="2000">
              <a:cs typeface="Segoe UI"/>
            </a:endParaRPr>
          </a:p>
        </p:txBody>
      </p:sp>
    </p:spTree>
    <p:extLst>
      <p:ext uri="{BB962C8B-B14F-4D97-AF65-F5344CB8AC3E}">
        <p14:creationId xmlns:p14="http://schemas.microsoft.com/office/powerpoint/2010/main" val="32800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Azure Portal showing Conditional Access">
            <a:extLst>
              <a:ext uri="{FF2B5EF4-FFF2-40B4-BE49-F238E27FC236}">
                <a16:creationId xmlns:a16="http://schemas.microsoft.com/office/drawing/2014/main" id="{0DAA3D4F-F6B2-45FE-B540-DED045287EE5}"/>
              </a:ext>
            </a:extLst>
          </p:cNvPr>
          <p:cNvPicPr>
            <a:picLocks noChangeAspect="1"/>
          </p:cNvPicPr>
          <p:nvPr/>
        </p:nvPicPr>
        <p:blipFill>
          <a:blip r:embed="rId3"/>
          <a:stretch>
            <a:fillRect/>
          </a:stretch>
        </p:blipFill>
        <p:spPr>
          <a:xfrm>
            <a:off x="0" y="26117"/>
            <a:ext cx="10932160" cy="6769352"/>
          </a:xfrm>
          <a:prstGeom prst="rect">
            <a:avLst/>
          </a:prstGeom>
        </p:spPr>
      </p:pic>
      <p:sp>
        <p:nvSpPr>
          <p:cNvPr id="10" name="Rectangle 9" descr="Screenshot pointing to Conditional avvess control options">
            <a:extLst>
              <a:ext uri="{FF2B5EF4-FFF2-40B4-BE49-F238E27FC236}">
                <a16:creationId xmlns:a16="http://schemas.microsoft.com/office/drawing/2014/main" id="{696E2016-A30E-449B-A07D-AAA9B0293B88}"/>
              </a:ext>
            </a:extLst>
          </p:cNvPr>
          <p:cNvSpPr/>
          <p:nvPr/>
        </p:nvSpPr>
        <p:spPr bwMode="auto">
          <a:xfrm>
            <a:off x="2255520" y="1051328"/>
            <a:ext cx="3840480" cy="11838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6339840" y="1051328"/>
            <a:ext cx="201168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Select Service principal risk</a:t>
            </a:r>
            <a:endParaRPr lang="en-US"/>
          </a:p>
        </p:txBody>
      </p:sp>
      <p:pic>
        <p:nvPicPr>
          <p:cNvPr id="5" name="Picture 4">
            <a:extLst>
              <a:ext uri="{FF2B5EF4-FFF2-40B4-BE49-F238E27FC236}">
                <a16:creationId xmlns:a16="http://schemas.microsoft.com/office/drawing/2014/main" id="{B986F932-92EA-4A2F-91AC-59CC4907346B}"/>
              </a:ext>
            </a:extLst>
          </p:cNvPr>
          <p:cNvPicPr>
            <a:picLocks noChangeAspect="1"/>
          </p:cNvPicPr>
          <p:nvPr/>
        </p:nvPicPr>
        <p:blipFill>
          <a:blip r:embed="rId4"/>
          <a:stretch>
            <a:fillRect/>
          </a:stretch>
        </p:blipFill>
        <p:spPr>
          <a:xfrm>
            <a:off x="9828301" y="26117"/>
            <a:ext cx="2387205" cy="289569"/>
          </a:xfrm>
          <a:prstGeom prst="rect">
            <a:avLst/>
          </a:prstGeom>
        </p:spPr>
      </p:pic>
    </p:spTree>
    <p:extLst>
      <p:ext uri="{BB962C8B-B14F-4D97-AF65-F5344CB8AC3E}">
        <p14:creationId xmlns:p14="http://schemas.microsoft.com/office/powerpoint/2010/main" val="774648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0AE2-7B46-4202-A30E-5601F659CA52}"/>
              </a:ext>
            </a:extLst>
          </p:cNvPr>
          <p:cNvSpPr>
            <a:spLocks noGrp="1"/>
          </p:cNvSpPr>
          <p:nvPr>
            <p:ph type="title"/>
          </p:nvPr>
        </p:nvSpPr>
        <p:spPr/>
        <p:txBody>
          <a:bodyPr/>
          <a:lstStyle/>
          <a:p>
            <a:r>
              <a:rPr lang="en-US" dirty="0"/>
              <a:t>Taxonomy of identities in Azure AD</a:t>
            </a:r>
          </a:p>
        </p:txBody>
      </p:sp>
      <p:sp>
        <p:nvSpPr>
          <p:cNvPr id="48" name="Rectangle: Rounded Corners 47">
            <a:extLst>
              <a:ext uri="{FF2B5EF4-FFF2-40B4-BE49-F238E27FC236}">
                <a16:creationId xmlns:a16="http://schemas.microsoft.com/office/drawing/2014/main" id="{7E393E2F-E0BF-496C-96ED-4BB54233C33B}"/>
              </a:ext>
            </a:extLst>
          </p:cNvPr>
          <p:cNvSpPr/>
          <p:nvPr/>
        </p:nvSpPr>
        <p:spPr>
          <a:xfrm>
            <a:off x="703385" y="2224454"/>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Human identities</a:t>
            </a:r>
          </a:p>
        </p:txBody>
      </p:sp>
      <p:sp>
        <p:nvSpPr>
          <p:cNvPr id="50" name="Rectangle: Rounded Corners 49">
            <a:extLst>
              <a:ext uri="{FF2B5EF4-FFF2-40B4-BE49-F238E27FC236}">
                <a16:creationId xmlns:a16="http://schemas.microsoft.com/office/drawing/2014/main" id="{21F4D926-B40B-44D6-BABD-C06FDAD01328}"/>
              </a:ext>
            </a:extLst>
          </p:cNvPr>
          <p:cNvSpPr/>
          <p:nvPr/>
        </p:nvSpPr>
        <p:spPr>
          <a:xfrm>
            <a:off x="703385" y="4255477"/>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Non-human identities</a:t>
            </a:r>
          </a:p>
        </p:txBody>
      </p:sp>
      <p:sp>
        <p:nvSpPr>
          <p:cNvPr id="52" name="Rectangle: Rounded Corners 51">
            <a:extLst>
              <a:ext uri="{FF2B5EF4-FFF2-40B4-BE49-F238E27FC236}">
                <a16:creationId xmlns:a16="http://schemas.microsoft.com/office/drawing/2014/main" id="{E80DDEF6-628B-410D-8DB9-EF87AF8A184B}"/>
              </a:ext>
            </a:extLst>
          </p:cNvPr>
          <p:cNvSpPr/>
          <p:nvPr/>
        </p:nvSpPr>
        <p:spPr>
          <a:xfrm>
            <a:off x="6296919" y="1690688"/>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Employees</a:t>
            </a:r>
          </a:p>
        </p:txBody>
      </p:sp>
      <p:sp>
        <p:nvSpPr>
          <p:cNvPr id="54" name="Rectangle: Rounded Corners 53">
            <a:extLst>
              <a:ext uri="{FF2B5EF4-FFF2-40B4-BE49-F238E27FC236}">
                <a16:creationId xmlns:a16="http://schemas.microsoft.com/office/drawing/2014/main" id="{1A905330-2D5F-4273-98DA-B2CE6EFFB7AD}"/>
              </a:ext>
            </a:extLst>
          </p:cNvPr>
          <p:cNvSpPr/>
          <p:nvPr/>
        </p:nvSpPr>
        <p:spPr>
          <a:xfrm>
            <a:off x="6296919" y="2472562"/>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External users</a:t>
            </a:r>
          </a:p>
        </p:txBody>
      </p:sp>
      <p:sp>
        <p:nvSpPr>
          <p:cNvPr id="58" name="Rectangle: Rounded Corners 57">
            <a:extLst>
              <a:ext uri="{FF2B5EF4-FFF2-40B4-BE49-F238E27FC236}">
                <a16:creationId xmlns:a16="http://schemas.microsoft.com/office/drawing/2014/main" id="{CEA180A9-4E9A-4C44-BA0E-2DFB1D7E752A}"/>
              </a:ext>
            </a:extLst>
          </p:cNvPr>
          <p:cNvSpPr/>
          <p:nvPr/>
        </p:nvSpPr>
        <p:spPr>
          <a:xfrm>
            <a:off x="6296919" y="4236656"/>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Devices</a:t>
            </a:r>
          </a:p>
        </p:txBody>
      </p:sp>
      <p:sp>
        <p:nvSpPr>
          <p:cNvPr id="60" name="Rectangle: Rounded Corners 59">
            <a:extLst>
              <a:ext uri="{FF2B5EF4-FFF2-40B4-BE49-F238E27FC236}">
                <a16:creationId xmlns:a16="http://schemas.microsoft.com/office/drawing/2014/main" id="{52777EB5-C3BD-4090-8DB8-16A45B65854F}"/>
              </a:ext>
            </a:extLst>
          </p:cNvPr>
          <p:cNvSpPr/>
          <p:nvPr/>
        </p:nvSpPr>
        <p:spPr>
          <a:xfrm>
            <a:off x="6296919" y="5002822"/>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Internet of Things</a:t>
            </a:r>
          </a:p>
        </p:txBody>
      </p:sp>
      <p:sp>
        <p:nvSpPr>
          <p:cNvPr id="62" name="Rectangle: Rounded Corners 61">
            <a:extLst>
              <a:ext uri="{FF2B5EF4-FFF2-40B4-BE49-F238E27FC236}">
                <a16:creationId xmlns:a16="http://schemas.microsoft.com/office/drawing/2014/main" id="{182F71D6-C6E7-4699-97CD-356FB4D543C6}"/>
              </a:ext>
            </a:extLst>
          </p:cNvPr>
          <p:cNvSpPr/>
          <p:nvPr/>
        </p:nvSpPr>
        <p:spPr>
          <a:xfrm>
            <a:off x="6296919" y="3346755"/>
            <a:ext cx="2690446" cy="64055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Service accounts</a:t>
            </a:r>
          </a:p>
        </p:txBody>
      </p:sp>
      <p:cxnSp>
        <p:nvCxnSpPr>
          <p:cNvPr id="64" name="Straight Connector 63">
            <a:extLst>
              <a:ext uri="{FF2B5EF4-FFF2-40B4-BE49-F238E27FC236}">
                <a16:creationId xmlns:a16="http://schemas.microsoft.com/office/drawing/2014/main" id="{FC6E88EE-2BAC-4D7C-902B-1D6FBDA6DC0E}"/>
              </a:ext>
              <a:ext uri="{C183D7F6-B498-43B3-948B-1728B52AA6E4}">
                <adec:decorative xmlns:adec="http://schemas.microsoft.com/office/drawing/2017/decorative" val="1"/>
              </a:ext>
            </a:extLst>
          </p:cNvPr>
          <p:cNvCxnSpPr>
            <a:cxnSpLocks/>
            <a:stCxn id="48" idx="3"/>
            <a:endCxn id="52" idx="1"/>
          </p:cNvCxnSpPr>
          <p:nvPr/>
        </p:nvCxnSpPr>
        <p:spPr>
          <a:xfrm flipV="1">
            <a:off x="3719146" y="2010966"/>
            <a:ext cx="2577773" cy="67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06CAFC-5B57-40AE-90D7-856CC904980D}"/>
              </a:ext>
              <a:ext uri="{C183D7F6-B498-43B3-948B-1728B52AA6E4}">
                <adec:decorative xmlns:adec="http://schemas.microsoft.com/office/drawing/2017/decorative" val="1"/>
              </a:ext>
            </a:extLst>
          </p:cNvPr>
          <p:cNvCxnSpPr>
            <a:cxnSpLocks/>
            <a:stCxn id="48" idx="3"/>
            <a:endCxn id="54" idx="1"/>
          </p:cNvCxnSpPr>
          <p:nvPr/>
        </p:nvCxnSpPr>
        <p:spPr>
          <a:xfrm>
            <a:off x="3719146" y="2686050"/>
            <a:ext cx="2577773" cy="106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6058AA-ED88-4BD9-AAEB-D08CE11361FB}"/>
              </a:ext>
              <a:ext uri="{C183D7F6-B498-43B3-948B-1728B52AA6E4}">
                <adec:decorative xmlns:adec="http://schemas.microsoft.com/office/drawing/2017/decorative" val="1"/>
              </a:ext>
            </a:extLst>
          </p:cNvPr>
          <p:cNvCxnSpPr>
            <a:cxnSpLocks/>
            <a:stCxn id="48" idx="3"/>
            <a:endCxn id="62" idx="1"/>
          </p:cNvCxnSpPr>
          <p:nvPr/>
        </p:nvCxnSpPr>
        <p:spPr>
          <a:xfrm>
            <a:off x="3719146" y="2686050"/>
            <a:ext cx="2577773" cy="980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2559EE-3753-4E92-9738-0A01BB6B1CBE}"/>
              </a:ext>
              <a:ext uri="{C183D7F6-B498-43B3-948B-1728B52AA6E4}">
                <adec:decorative xmlns:adec="http://schemas.microsoft.com/office/drawing/2017/decorative" val="1"/>
              </a:ext>
            </a:extLst>
          </p:cNvPr>
          <p:cNvCxnSpPr>
            <a:cxnSpLocks/>
            <a:stCxn id="50" idx="3"/>
            <a:endCxn id="60" idx="1"/>
          </p:cNvCxnSpPr>
          <p:nvPr/>
        </p:nvCxnSpPr>
        <p:spPr>
          <a:xfrm>
            <a:off x="3719146" y="4717073"/>
            <a:ext cx="2577773" cy="6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A380AC-C834-492A-A6F8-09E576040C63}"/>
              </a:ext>
              <a:ext uri="{C183D7F6-B498-43B3-948B-1728B52AA6E4}">
                <adec:decorative xmlns:adec="http://schemas.microsoft.com/office/drawing/2017/decorative" val="1"/>
              </a:ext>
            </a:extLst>
          </p:cNvPr>
          <p:cNvCxnSpPr>
            <a:cxnSpLocks/>
            <a:stCxn id="50" idx="3"/>
            <a:endCxn id="58" idx="1"/>
          </p:cNvCxnSpPr>
          <p:nvPr/>
        </p:nvCxnSpPr>
        <p:spPr>
          <a:xfrm flipV="1">
            <a:off x="3719146" y="4556934"/>
            <a:ext cx="2577773" cy="16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C0F847-E4FF-4891-B35F-0B3A378750CF}"/>
              </a:ext>
              <a:ext uri="{C183D7F6-B498-43B3-948B-1728B52AA6E4}">
                <adec:decorative xmlns:adec="http://schemas.microsoft.com/office/drawing/2017/decorative" val="1"/>
              </a:ext>
            </a:extLst>
          </p:cNvPr>
          <p:cNvCxnSpPr>
            <a:cxnSpLocks/>
            <a:stCxn id="50" idx="3"/>
            <a:endCxn id="62" idx="1"/>
          </p:cNvCxnSpPr>
          <p:nvPr/>
        </p:nvCxnSpPr>
        <p:spPr>
          <a:xfrm flipV="1">
            <a:off x="3719146" y="3667033"/>
            <a:ext cx="2577773" cy="105004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90BF2B2F-2C7A-45ED-947C-837019AFC681}"/>
              </a:ext>
            </a:extLst>
          </p:cNvPr>
          <p:cNvSpPr/>
          <p:nvPr/>
        </p:nvSpPr>
        <p:spPr>
          <a:xfrm>
            <a:off x="6296919" y="5854173"/>
            <a:ext cx="2690446" cy="6405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Workloads</a:t>
            </a:r>
          </a:p>
        </p:txBody>
      </p:sp>
      <p:cxnSp>
        <p:nvCxnSpPr>
          <p:cNvPr id="89" name="Straight Connector 88">
            <a:extLst>
              <a:ext uri="{FF2B5EF4-FFF2-40B4-BE49-F238E27FC236}">
                <a16:creationId xmlns:a16="http://schemas.microsoft.com/office/drawing/2014/main" id="{FED330A9-77F8-4495-9026-F9B4C05562A4}"/>
              </a:ext>
              <a:ext uri="{C183D7F6-B498-43B3-948B-1728B52AA6E4}">
                <adec:decorative xmlns:adec="http://schemas.microsoft.com/office/drawing/2017/decorative" val="1"/>
              </a:ext>
            </a:extLst>
          </p:cNvPr>
          <p:cNvCxnSpPr>
            <a:cxnSpLocks/>
            <a:stCxn id="50" idx="3"/>
            <a:endCxn id="87" idx="1"/>
          </p:cNvCxnSpPr>
          <p:nvPr/>
        </p:nvCxnSpPr>
        <p:spPr>
          <a:xfrm>
            <a:off x="3719146" y="4717073"/>
            <a:ext cx="2577773" cy="1457378"/>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B26FDA9-EBF9-43E1-A68C-A3B2A209D97C}"/>
              </a:ext>
            </a:extLst>
          </p:cNvPr>
          <p:cNvSpPr txBox="1"/>
          <p:nvPr/>
        </p:nvSpPr>
        <p:spPr>
          <a:xfrm>
            <a:off x="9258444" y="5712785"/>
            <a:ext cx="30935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Applications, service principals, managed identities, scripts</a:t>
            </a:r>
          </a:p>
        </p:txBody>
      </p:sp>
      <p:cxnSp>
        <p:nvCxnSpPr>
          <p:cNvPr id="4" name="Straight Arrow Connector 3">
            <a:extLst>
              <a:ext uri="{FF2B5EF4-FFF2-40B4-BE49-F238E27FC236}">
                <a16:creationId xmlns:a16="http://schemas.microsoft.com/office/drawing/2014/main" id="{3587CFC1-23A3-4174-89F7-63C29F7C2FCF}"/>
              </a:ext>
            </a:extLst>
          </p:cNvPr>
          <p:cNvCxnSpPr>
            <a:cxnSpLocks/>
            <a:stCxn id="87" idx="3"/>
          </p:cNvCxnSpPr>
          <p:nvPr/>
        </p:nvCxnSpPr>
        <p:spPr>
          <a:xfrm flipV="1">
            <a:off x="8987365" y="6174450"/>
            <a:ext cx="682846"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3619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Export risk data</a:t>
            </a:r>
            <a:endParaRPr lang="en-US" sz="2000">
              <a:cs typeface="Segoe UI"/>
            </a:endParaRPr>
          </a:p>
        </p:txBody>
      </p:sp>
    </p:spTree>
    <p:extLst>
      <p:ext uri="{BB962C8B-B14F-4D97-AF65-F5344CB8AC3E}">
        <p14:creationId xmlns:p14="http://schemas.microsoft.com/office/powerpoint/2010/main" val="6762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Azure Portal showing Diagnostic Settings">
            <a:extLst>
              <a:ext uri="{FF2B5EF4-FFF2-40B4-BE49-F238E27FC236}">
                <a16:creationId xmlns:a16="http://schemas.microsoft.com/office/drawing/2014/main" id="{57D592E4-74D3-4925-A0C4-3A7D09A1C298}"/>
              </a:ext>
            </a:extLst>
          </p:cNvPr>
          <p:cNvPicPr>
            <a:picLocks noChangeAspect="1"/>
          </p:cNvPicPr>
          <p:nvPr/>
        </p:nvPicPr>
        <p:blipFill>
          <a:blip r:embed="rId2"/>
          <a:stretch>
            <a:fillRect/>
          </a:stretch>
        </p:blipFill>
        <p:spPr>
          <a:xfrm>
            <a:off x="0" y="178947"/>
            <a:ext cx="12090400" cy="4926632"/>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499360" y="4773821"/>
            <a:ext cx="1849120" cy="4788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2499360" y="5440448"/>
            <a:ext cx="224536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Two new data sources you can export</a:t>
            </a:r>
            <a:endParaRPr lang="en-US"/>
          </a:p>
        </p:txBody>
      </p:sp>
      <p:pic>
        <p:nvPicPr>
          <p:cNvPr id="5" name="Picture 4">
            <a:extLst>
              <a:ext uri="{FF2B5EF4-FFF2-40B4-BE49-F238E27FC236}">
                <a16:creationId xmlns:a16="http://schemas.microsoft.com/office/drawing/2014/main" id="{F424E41B-C50D-487E-AAB2-D2825DAE8A41}"/>
              </a:ext>
            </a:extLst>
          </p:cNvPr>
          <p:cNvPicPr>
            <a:picLocks noChangeAspect="1"/>
          </p:cNvPicPr>
          <p:nvPr/>
        </p:nvPicPr>
        <p:blipFill>
          <a:blip r:embed="rId3"/>
          <a:stretch>
            <a:fillRect/>
          </a:stretch>
        </p:blipFill>
        <p:spPr>
          <a:xfrm>
            <a:off x="10447604" y="178947"/>
            <a:ext cx="2207717" cy="337277"/>
          </a:xfrm>
          <a:prstGeom prst="rect">
            <a:avLst/>
          </a:prstGeom>
        </p:spPr>
      </p:pic>
    </p:spTree>
    <p:extLst>
      <p:ext uri="{BB962C8B-B14F-4D97-AF65-F5344CB8AC3E}">
        <p14:creationId xmlns:p14="http://schemas.microsoft.com/office/powerpoint/2010/main" val="29429436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Azure Portal showing Diagnostic Settings">
            <a:extLst>
              <a:ext uri="{FF2B5EF4-FFF2-40B4-BE49-F238E27FC236}">
                <a16:creationId xmlns:a16="http://schemas.microsoft.com/office/drawing/2014/main" id="{13BDB9A7-4A4A-4AA9-91B3-742E8412B014}"/>
              </a:ext>
            </a:extLst>
          </p:cNvPr>
          <p:cNvPicPr>
            <a:picLocks noChangeAspect="1"/>
          </p:cNvPicPr>
          <p:nvPr/>
        </p:nvPicPr>
        <p:blipFill>
          <a:blip r:embed="rId2"/>
          <a:stretch>
            <a:fillRect/>
          </a:stretch>
        </p:blipFill>
        <p:spPr>
          <a:xfrm>
            <a:off x="248920" y="36407"/>
            <a:ext cx="11694160" cy="6821593"/>
          </a:xfrm>
          <a:prstGeom prst="rect">
            <a:avLst/>
          </a:prstGeom>
        </p:spPr>
      </p:pic>
      <p:sp>
        <p:nvSpPr>
          <p:cNvPr id="10" name="Rectangle 9" descr="Screenshot pointing to diagnostic settings">
            <a:extLst>
              <a:ext uri="{FF2B5EF4-FFF2-40B4-BE49-F238E27FC236}">
                <a16:creationId xmlns:a16="http://schemas.microsoft.com/office/drawing/2014/main" id="{696E2016-A30E-449B-A07D-AAA9B0293B88}"/>
              </a:ext>
            </a:extLst>
          </p:cNvPr>
          <p:cNvSpPr/>
          <p:nvPr/>
        </p:nvSpPr>
        <p:spPr bwMode="auto">
          <a:xfrm>
            <a:off x="568960" y="5994446"/>
            <a:ext cx="3840480" cy="8635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961120" y="5994446"/>
            <a:ext cx="27940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Check the box and specify the retention period (if storing)</a:t>
            </a:r>
            <a:endParaRPr lang="en-US"/>
          </a:p>
        </p:txBody>
      </p:sp>
      <p:pic>
        <p:nvPicPr>
          <p:cNvPr id="5" name="Picture 4">
            <a:extLst>
              <a:ext uri="{FF2B5EF4-FFF2-40B4-BE49-F238E27FC236}">
                <a16:creationId xmlns:a16="http://schemas.microsoft.com/office/drawing/2014/main" id="{6F012D05-EF86-4FBF-AA28-7D1CE4C3163B}"/>
              </a:ext>
            </a:extLst>
          </p:cNvPr>
          <p:cNvPicPr>
            <a:picLocks noChangeAspect="1"/>
          </p:cNvPicPr>
          <p:nvPr/>
        </p:nvPicPr>
        <p:blipFill>
          <a:blip r:embed="rId3"/>
          <a:stretch>
            <a:fillRect/>
          </a:stretch>
        </p:blipFill>
        <p:spPr>
          <a:xfrm>
            <a:off x="10358120" y="32557"/>
            <a:ext cx="2207717" cy="272243"/>
          </a:xfrm>
          <a:prstGeom prst="rect">
            <a:avLst/>
          </a:prstGeom>
        </p:spPr>
      </p:pic>
    </p:spTree>
    <p:extLst>
      <p:ext uri="{BB962C8B-B14F-4D97-AF65-F5344CB8AC3E}">
        <p14:creationId xmlns:p14="http://schemas.microsoft.com/office/powerpoint/2010/main" val="9942399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a:cs typeface="Segoe UI"/>
              </a:rPr>
              <a:t>Access reviews for workload identities assigned to privileged roles </a:t>
            </a:r>
            <a:endParaRPr lang="en-US"/>
          </a:p>
        </p:txBody>
      </p:sp>
    </p:spTree>
    <p:extLst>
      <p:ext uri="{BB962C8B-B14F-4D97-AF65-F5344CB8AC3E}">
        <p14:creationId xmlns:p14="http://schemas.microsoft.com/office/powerpoint/2010/main" val="10774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cs typeface="Segoe UI"/>
              </a:rPr>
              <a:t>Access reviews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nchor="t">
            <a:spAutoFit/>
          </a:bodyPr>
          <a:lstStyle/>
          <a:p>
            <a:pPr defTabSz="932277">
              <a:lnSpc>
                <a:spcPct val="90000"/>
              </a:lnSpc>
              <a:defRPr/>
            </a:pPr>
            <a:r>
              <a:rPr lang="en-US" sz="2000">
                <a:gradFill>
                  <a:gsLst>
                    <a:gs pos="0">
                      <a:schemeClr val="tx1"/>
                    </a:gs>
                    <a:gs pos="100000">
                      <a:schemeClr val="tx1"/>
                    </a:gs>
                  </a:gsLst>
                  <a:lin ang="5400000" scaled="0"/>
                </a:gradFill>
                <a:latin typeface="Segoe UI"/>
                <a:cs typeface="Segoe UI"/>
              </a:rPr>
              <a:t>​Schedule reviews of </a:t>
            </a:r>
            <a:r>
              <a:rPr lang="en-US" sz="2000" b="1">
                <a:gradFill>
                  <a:gsLst>
                    <a:gs pos="0">
                      <a:schemeClr val="tx1"/>
                    </a:gs>
                    <a:gs pos="100000">
                      <a:schemeClr val="tx1"/>
                    </a:gs>
                  </a:gsLst>
                  <a:lin ang="5400000" scaled="0"/>
                </a:gradFill>
                <a:latin typeface="Segoe UI"/>
                <a:cs typeface="Segoe UI"/>
              </a:rPr>
              <a:t>service principal </a:t>
            </a:r>
            <a:r>
              <a:rPr lang="en-US" sz="2000">
                <a:gradFill>
                  <a:gsLst>
                    <a:gs pos="0">
                      <a:schemeClr val="tx1"/>
                    </a:gs>
                    <a:gs pos="100000">
                      <a:schemeClr val="tx1"/>
                    </a:gs>
                  </a:gsLst>
                  <a:lin ang="5400000" scaled="0"/>
                </a:gradFill>
                <a:latin typeface="Segoe UI"/>
                <a:cs typeface="Segoe UI"/>
              </a:rPr>
              <a:t>assignment to </a:t>
            </a:r>
            <a:r>
              <a:rPr lang="en-US" sz="2000" b="1">
                <a:gradFill>
                  <a:gsLst>
                    <a:gs pos="0">
                      <a:schemeClr val="tx1"/>
                    </a:gs>
                    <a:gs pos="100000">
                      <a:schemeClr val="tx1"/>
                    </a:gs>
                  </a:gsLst>
                  <a:lin ang="5400000" scaled="0"/>
                </a:gradFill>
                <a:latin typeface="Segoe UI"/>
                <a:cs typeface="Segoe UI"/>
              </a:rPr>
              <a:t>Azure AD roles </a:t>
            </a:r>
            <a:r>
              <a:rPr lang="en-US" sz="2000">
                <a:gradFill>
                  <a:gsLst>
                    <a:gs pos="0">
                      <a:schemeClr val="tx1"/>
                    </a:gs>
                    <a:gs pos="100000">
                      <a:schemeClr val="tx1"/>
                    </a:gs>
                  </a:gsLst>
                  <a:lin ang="5400000" scaled="0"/>
                </a:gradFill>
                <a:latin typeface="Segoe UI"/>
                <a:cs typeface="Segoe UI"/>
              </a:rPr>
              <a:t>and </a:t>
            </a:r>
            <a:r>
              <a:rPr lang="en-US" sz="2000" b="1">
                <a:gradFill>
                  <a:gsLst>
                    <a:gs pos="0">
                      <a:schemeClr val="tx1"/>
                    </a:gs>
                    <a:gs pos="100000">
                      <a:schemeClr val="tx1"/>
                    </a:gs>
                  </a:gsLst>
                  <a:lin ang="5400000" scaled="0"/>
                </a:gradFill>
                <a:latin typeface="Segoe UI"/>
                <a:cs typeface="Segoe UI"/>
              </a:rPr>
              <a:t>Azure subscription roles</a:t>
            </a:r>
            <a:endParaRPr lang="en-US" sz="2000" b="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a:cs typeface="Segoe UI"/>
            </a:endParaRPr>
          </a:p>
          <a:p>
            <a:pPr defTabSz="932277">
              <a:lnSpc>
                <a:spcPct val="90000"/>
              </a:lnSpc>
              <a:defRPr/>
            </a:pPr>
            <a:r>
              <a:rPr lang="en-US" sz="2000">
                <a:gradFill>
                  <a:gsLst>
                    <a:gs pos="0">
                      <a:schemeClr val="tx1"/>
                    </a:gs>
                    <a:gs pos="100000">
                      <a:schemeClr val="tx1"/>
                    </a:gs>
                  </a:gsLst>
                  <a:lin ang="5400000" scaled="0"/>
                </a:gradFill>
                <a:latin typeface="Segoe UI"/>
                <a:cs typeface="Segoe UI"/>
              </a:rPr>
              <a:t>Delegate the reviews to the right people, then automatically revoke access of service principals denied by reviewers</a:t>
            </a: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461821"/>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a:solidFill>
                  <a:srgbClr val="0070C0"/>
                </a:solidFill>
                <a:ea typeface="Segoe UI" pitchFamily="34" charset="0"/>
                <a:cs typeface="Segoe UI" pitchFamily="34" charset="0"/>
              </a:rPr>
              <a:t>Public Preview</a:t>
            </a:r>
          </a:p>
        </p:txBody>
      </p:sp>
      <p:pic>
        <p:nvPicPr>
          <p:cNvPr id="3" name="Picture 3" descr="Graphical user interface, text, application, email&#10;&#10;Description automatically generated">
            <a:extLst>
              <a:ext uri="{FF2B5EF4-FFF2-40B4-BE49-F238E27FC236}">
                <a16:creationId xmlns:a16="http://schemas.microsoft.com/office/drawing/2014/main" id="{B232E0DD-0CD5-4317-83E5-F94F0A2B5A9F}"/>
              </a:ext>
            </a:extLst>
          </p:cNvPr>
          <p:cNvPicPr>
            <a:picLocks noChangeAspect="1"/>
          </p:cNvPicPr>
          <p:nvPr/>
        </p:nvPicPr>
        <p:blipFill>
          <a:blip r:embed="rId3"/>
          <a:stretch>
            <a:fillRect/>
          </a:stretch>
        </p:blipFill>
        <p:spPr>
          <a:xfrm>
            <a:off x="6193536" y="1926714"/>
            <a:ext cx="5894832" cy="3864108"/>
          </a:xfrm>
          <a:prstGeom prst="rect">
            <a:avLst/>
          </a:prstGeom>
          <a:ln>
            <a:noFill/>
          </a:ln>
          <a:effectLst>
            <a:outerShdw blurRad="292100" dist="139700" dir="2700000" algn="tl" rotWithShape="0">
              <a:srgbClr val="333333">
                <a:alpha val="65000"/>
              </a:srgbClr>
            </a:outerShdw>
          </a:effectLst>
        </p:spPr>
      </p:pic>
      <p:pic>
        <p:nvPicPr>
          <p:cNvPr id="4" name="Graphic 5" descr="Cursor outline">
            <a:extLst>
              <a:ext uri="{FF2B5EF4-FFF2-40B4-BE49-F238E27FC236}">
                <a16:creationId xmlns:a16="http://schemas.microsoft.com/office/drawing/2014/main" id="{F69D8F03-5E72-487D-A7A3-DE1E844A9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9328" y="4355592"/>
            <a:ext cx="347472" cy="347472"/>
          </a:xfrm>
          <a:prstGeom prst="rect">
            <a:avLst/>
          </a:prstGeom>
        </p:spPr>
      </p:pic>
    </p:spTree>
    <p:extLst>
      <p:ext uri="{BB962C8B-B14F-4D97-AF65-F5344CB8AC3E}">
        <p14:creationId xmlns:p14="http://schemas.microsoft.com/office/powerpoint/2010/main" val="1471384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Creating an access review for workload identities</a:t>
            </a:r>
            <a:br>
              <a:rPr lang="en-US">
                <a:cs typeface="Segoe UI"/>
              </a:rPr>
            </a:br>
            <a:endParaRPr lang="en-US" sz="2000">
              <a:cs typeface="Segoe UI"/>
            </a:endParaRPr>
          </a:p>
        </p:txBody>
      </p:sp>
    </p:spTree>
    <p:extLst>
      <p:ext uri="{BB962C8B-B14F-4D97-AF65-F5344CB8AC3E}">
        <p14:creationId xmlns:p14="http://schemas.microsoft.com/office/powerpoint/2010/main" val="206387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descr="Screenshot pointing to create an access review">
            <a:extLst>
              <a:ext uri="{FF2B5EF4-FFF2-40B4-BE49-F238E27FC236}">
                <a16:creationId xmlns:a16="http://schemas.microsoft.com/office/drawing/2014/main" id="{D6E2EC36-D866-4796-8464-42DE6C0C091D}"/>
              </a:ext>
            </a:extLst>
          </p:cNvPr>
          <p:cNvSpPr/>
          <p:nvPr/>
        </p:nvSpPr>
        <p:spPr bwMode="auto">
          <a:xfrm>
            <a:off x="359664" y="1100328"/>
            <a:ext cx="5657088" cy="8412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6800652-29AF-4384-B326-83F022E5E6FE}"/>
              </a:ext>
            </a:extLst>
          </p:cNvPr>
          <p:cNvSpPr txBox="1"/>
          <p:nvPr/>
        </p:nvSpPr>
        <p:spPr>
          <a:xfrm>
            <a:off x="6455664" y="1249680"/>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Name and describe the review​ series</a:t>
            </a:r>
            <a:endParaRPr lang="en-US"/>
          </a:p>
        </p:txBody>
      </p:sp>
      <p:pic>
        <p:nvPicPr>
          <p:cNvPr id="5" name="Picture 4">
            <a:extLst>
              <a:ext uri="{FF2B5EF4-FFF2-40B4-BE49-F238E27FC236}">
                <a16:creationId xmlns:a16="http://schemas.microsoft.com/office/drawing/2014/main" id="{F807DF4A-EE05-4737-96A6-5D7D6EE96FE3}"/>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10400707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a:extLst>
              <a:ext uri="{FF2B5EF4-FFF2-40B4-BE49-F238E27FC236}">
                <a16:creationId xmlns:a16="http://schemas.microsoft.com/office/drawing/2014/main" id="{D6E2EC36-D866-4796-8464-42DE6C0C091D}"/>
              </a:ext>
              <a:ext uri="{C183D7F6-B498-43B3-948B-1728B52AA6E4}">
                <adec:decorative xmlns:adec="http://schemas.microsoft.com/office/drawing/2017/decorative" val="1"/>
              </a:ext>
            </a:extLst>
          </p:cNvPr>
          <p:cNvSpPr/>
          <p:nvPr/>
        </p:nvSpPr>
        <p:spPr bwMode="auto">
          <a:xfrm>
            <a:off x="359664" y="1941576"/>
            <a:ext cx="5657088" cy="21214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11A736DA-91C0-485C-99A3-90236DA2AF95}"/>
              </a:ext>
            </a:extLst>
          </p:cNvPr>
          <p:cNvSpPr txBox="1"/>
          <p:nvPr/>
        </p:nvSpPr>
        <p:spPr>
          <a:xfrm>
            <a:off x="6370320" y="27310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Schedule the recurrence cycle​</a:t>
            </a:r>
            <a:endParaRPr lang="en-US"/>
          </a:p>
        </p:txBody>
      </p:sp>
      <p:pic>
        <p:nvPicPr>
          <p:cNvPr id="5" name="Picture 4">
            <a:extLst>
              <a:ext uri="{FF2B5EF4-FFF2-40B4-BE49-F238E27FC236}">
                <a16:creationId xmlns:a16="http://schemas.microsoft.com/office/drawing/2014/main" id="{6E67478F-2978-42A8-8B16-68912F0E293C}"/>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40353198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a:extLst>
              <a:ext uri="{FF2B5EF4-FFF2-40B4-BE49-F238E27FC236}">
                <a16:creationId xmlns:a16="http://schemas.microsoft.com/office/drawing/2014/main" id="{D6E2EC36-D866-4796-8464-42DE6C0C091D}"/>
              </a:ext>
              <a:ext uri="{C183D7F6-B498-43B3-948B-1728B52AA6E4}">
                <adec:decorative xmlns:adec="http://schemas.microsoft.com/office/drawing/2017/decorative" val="1"/>
              </a:ext>
            </a:extLst>
          </p:cNvPr>
          <p:cNvSpPr/>
          <p:nvPr/>
        </p:nvSpPr>
        <p:spPr bwMode="auto">
          <a:xfrm>
            <a:off x="396240" y="4142232"/>
            <a:ext cx="5657088" cy="12313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6CF9DF0-B09F-4BD4-8A4F-2DF64E2A9A57}"/>
              </a:ext>
              <a:ext uri="{C183D7F6-B498-43B3-948B-1728B52AA6E4}">
                <adec:decorative xmlns:adec="http://schemas.microsoft.com/office/drawing/2017/decorative" val="1"/>
              </a:ext>
            </a:extLst>
          </p:cNvPr>
          <p:cNvSpPr/>
          <p:nvPr/>
        </p:nvSpPr>
        <p:spPr bwMode="auto">
          <a:xfrm>
            <a:off x="9784080" y="332232"/>
            <a:ext cx="2090928" cy="151790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3630AFE3-9804-4C48-9CB1-699F180D7C56}"/>
              </a:ext>
            </a:extLst>
          </p:cNvPr>
          <p:cNvSpPr txBox="1"/>
          <p:nvPr/>
        </p:nvSpPr>
        <p:spPr>
          <a:xfrm>
            <a:off x="6364224" y="4346448"/>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Set the scope to Service Principals, then select the role</a:t>
            </a:r>
            <a:endParaRPr lang="en-US"/>
          </a:p>
        </p:txBody>
      </p:sp>
      <p:pic>
        <p:nvPicPr>
          <p:cNvPr id="6" name="Picture 5">
            <a:extLst>
              <a:ext uri="{FF2B5EF4-FFF2-40B4-BE49-F238E27FC236}">
                <a16:creationId xmlns:a16="http://schemas.microsoft.com/office/drawing/2014/main" id="{7CB3521F-0375-4CC2-993D-36C5D3DD830F}"/>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426468559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2327331D-6DFB-4AD8-AB3A-E8AAC22CA0B0}"/>
              </a:ext>
            </a:extLst>
          </p:cNvPr>
          <p:cNvPicPr>
            <a:picLocks noChangeAspect="1"/>
          </p:cNvPicPr>
          <p:nvPr/>
        </p:nvPicPr>
        <p:blipFill rotWithShape="1">
          <a:blip r:embed="rId2"/>
          <a:srcRect l="263" b="-89"/>
          <a:stretch/>
        </p:blipFill>
        <p:spPr>
          <a:xfrm>
            <a:off x="335280" y="807"/>
            <a:ext cx="11539733" cy="6862488"/>
          </a:xfrm>
          <a:prstGeom prst="rect">
            <a:avLst/>
          </a:prstGeom>
        </p:spPr>
      </p:pic>
      <p:sp>
        <p:nvSpPr>
          <p:cNvPr id="5" name="Rectangle 4" descr="Screenshot pointing to create an access review with selection highlighting the select reviewers option">
            <a:extLst>
              <a:ext uri="{FF2B5EF4-FFF2-40B4-BE49-F238E27FC236}">
                <a16:creationId xmlns:a16="http://schemas.microsoft.com/office/drawing/2014/main" id="{B86F7C52-422A-4E4E-9B42-E0B233128310}"/>
              </a:ext>
            </a:extLst>
          </p:cNvPr>
          <p:cNvSpPr/>
          <p:nvPr/>
        </p:nvSpPr>
        <p:spPr bwMode="auto">
          <a:xfrm>
            <a:off x="359664" y="5032248"/>
            <a:ext cx="5657088" cy="62788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3E8B8BC-BC52-402D-AEF6-072076A01695}"/>
              </a:ext>
              <a:ext uri="{C183D7F6-B498-43B3-948B-1728B52AA6E4}">
                <adec:decorative xmlns:adec="http://schemas.microsoft.com/office/drawing/2017/decorative" val="1"/>
              </a:ext>
            </a:extLst>
          </p:cNvPr>
          <p:cNvSpPr/>
          <p:nvPr/>
        </p:nvSpPr>
        <p:spPr bwMode="auto">
          <a:xfrm>
            <a:off x="7735824" y="320040"/>
            <a:ext cx="4078224" cy="42001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224B630C-98AD-4E15-97FF-688D3735A984}"/>
              </a:ext>
            </a:extLst>
          </p:cNvPr>
          <p:cNvSpPr txBox="1"/>
          <p:nvPr/>
        </p:nvSpPr>
        <p:spPr>
          <a:xfrm>
            <a:off x="6364224" y="5071872"/>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Select users or groups to review the service principals​</a:t>
            </a:r>
            <a:endParaRPr lang="en-US"/>
          </a:p>
        </p:txBody>
      </p:sp>
      <p:pic>
        <p:nvPicPr>
          <p:cNvPr id="7" name="Picture 6">
            <a:extLst>
              <a:ext uri="{FF2B5EF4-FFF2-40B4-BE49-F238E27FC236}">
                <a16:creationId xmlns:a16="http://schemas.microsoft.com/office/drawing/2014/main" id="{2D1BBA47-B040-43F9-BCB8-0C0D65833CBF}"/>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35047824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What are workload identities?</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4147289"/>
          </a:xfrm>
        </p:spPr>
        <p:txBody>
          <a:bodyPr/>
          <a:lstStyle/>
          <a:p>
            <a:r>
              <a:rPr lang="en-US" b="1" dirty="0"/>
              <a:t>Definition: </a:t>
            </a:r>
            <a:r>
              <a:rPr lang="en-US" i="1" dirty="0"/>
              <a:t>A workload identity is an identity used by a software workload (such as an application, service, script, or container) to authenticate and access other services and resources.</a:t>
            </a:r>
            <a:r>
              <a:rPr lang="en-US" dirty="0"/>
              <a:t> </a:t>
            </a:r>
          </a:p>
          <a:p>
            <a:endParaRPr lang="en-US" dirty="0"/>
          </a:p>
          <a:p>
            <a:r>
              <a:rPr lang="en-US" dirty="0"/>
              <a:t>In Azure Active Directory (Azure AD), workload identities are: </a:t>
            </a:r>
          </a:p>
          <a:p>
            <a:pPr marL="448193" indent="-448193">
              <a:buFont typeface="Arial" panose="020B0604020202020204" pitchFamily="34" charset="0"/>
              <a:buChar char="•"/>
            </a:pPr>
            <a:r>
              <a:rPr lang="en-US" sz="2353" dirty="0"/>
              <a:t>An </a:t>
            </a:r>
            <a:r>
              <a:rPr lang="en-US" sz="2353" dirty="0">
                <a:hlinkClick r:id="rId3"/>
              </a:rPr>
              <a:t>application</a:t>
            </a:r>
            <a:r>
              <a:rPr lang="en-US" sz="2353" dirty="0"/>
              <a:t> </a:t>
            </a:r>
          </a:p>
          <a:p>
            <a:pPr marL="448193" indent="-448193">
              <a:buFont typeface="Arial" panose="020B0604020202020204" pitchFamily="34" charset="0"/>
              <a:buChar char="•"/>
            </a:pPr>
            <a:r>
              <a:rPr lang="en-US" sz="2353" dirty="0"/>
              <a:t>A </a:t>
            </a:r>
            <a:r>
              <a:rPr lang="en-US" sz="2353" dirty="0">
                <a:hlinkClick r:id="rId4"/>
              </a:rPr>
              <a:t>service principal</a:t>
            </a:r>
            <a:r>
              <a:rPr lang="en-US" sz="2353" dirty="0"/>
              <a:t> </a:t>
            </a:r>
          </a:p>
          <a:p>
            <a:pPr marL="448193" indent="-448193">
              <a:buFont typeface="Arial" panose="020B0604020202020204" pitchFamily="34" charset="0"/>
              <a:buChar char="•"/>
            </a:pPr>
            <a:r>
              <a:rPr lang="en-US" sz="2353" dirty="0"/>
              <a:t>A </a:t>
            </a:r>
            <a:r>
              <a:rPr lang="en-US" sz="2353" dirty="0">
                <a:hlinkClick r:id="rId5"/>
              </a:rPr>
              <a:t>managed identity</a:t>
            </a:r>
            <a:endParaRPr lang="en-US" sz="2353" dirty="0"/>
          </a:p>
          <a:p>
            <a:endParaRPr lang="en-US" dirty="0"/>
          </a:p>
        </p:txBody>
      </p:sp>
      <p:pic>
        <p:nvPicPr>
          <p:cNvPr id="5" name="Picture 4">
            <a:extLst>
              <a:ext uri="{FF2B5EF4-FFF2-40B4-BE49-F238E27FC236}">
                <a16:creationId xmlns:a16="http://schemas.microsoft.com/office/drawing/2014/main" id="{24F3DF23-3AEA-47EE-9183-14B695BB3536}"/>
              </a:ext>
            </a:extLst>
          </p:cNvPr>
          <p:cNvPicPr>
            <a:picLocks noChangeAspect="1"/>
          </p:cNvPicPr>
          <p:nvPr/>
        </p:nvPicPr>
        <p:blipFill>
          <a:blip r:embed="rId6"/>
          <a:stretch>
            <a:fillRect/>
          </a:stretch>
        </p:blipFill>
        <p:spPr>
          <a:xfrm>
            <a:off x="5662316" y="4256033"/>
            <a:ext cx="866667" cy="876190"/>
          </a:xfrm>
          <a:prstGeom prst="rect">
            <a:avLst/>
          </a:prstGeom>
        </p:spPr>
      </p:pic>
    </p:spTree>
    <p:extLst>
      <p:ext uri="{BB962C8B-B14F-4D97-AF65-F5344CB8AC3E}">
        <p14:creationId xmlns:p14="http://schemas.microsoft.com/office/powerpoint/2010/main" val="30044134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11A34EE-6B4D-4859-A3BE-30EA3932E056}"/>
              </a:ext>
            </a:extLst>
          </p:cNvPr>
          <p:cNvPicPr>
            <a:picLocks noChangeAspect="1"/>
          </p:cNvPicPr>
          <p:nvPr/>
        </p:nvPicPr>
        <p:blipFill>
          <a:blip r:embed="rId2"/>
          <a:stretch>
            <a:fillRect/>
          </a:stretch>
        </p:blipFill>
        <p:spPr>
          <a:xfrm>
            <a:off x="335280" y="-2128"/>
            <a:ext cx="11521440" cy="6837871"/>
          </a:xfrm>
          <a:prstGeom prst="rect">
            <a:avLst/>
          </a:prstGeom>
        </p:spPr>
      </p:pic>
      <p:sp>
        <p:nvSpPr>
          <p:cNvPr id="5" name="Rectangle 4">
            <a:extLst>
              <a:ext uri="{FF2B5EF4-FFF2-40B4-BE49-F238E27FC236}">
                <a16:creationId xmlns:a16="http://schemas.microsoft.com/office/drawing/2014/main" id="{1EBF984E-388E-4A36-942B-1CB5AE217A3A}"/>
              </a:ext>
              <a:ext uri="{C183D7F6-B498-43B3-948B-1728B52AA6E4}">
                <adec:decorative xmlns:adec="http://schemas.microsoft.com/office/drawing/2017/decorative" val="1"/>
              </a:ext>
            </a:extLst>
          </p:cNvPr>
          <p:cNvSpPr/>
          <p:nvPr/>
        </p:nvSpPr>
        <p:spPr bwMode="auto">
          <a:xfrm>
            <a:off x="414528" y="2862072"/>
            <a:ext cx="5602224" cy="12070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32B6539-490F-418A-BD6D-7B338200EA69}"/>
              </a:ext>
            </a:extLst>
          </p:cNvPr>
          <p:cNvSpPr txBox="1"/>
          <p:nvPr/>
        </p:nvSpPr>
        <p:spPr>
          <a:xfrm>
            <a:off x="6522720" y="2633472"/>
            <a:ext cx="2743200"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When each review recurrence ends, decide whether to automatically revoke access of denied and unreviewed assignments​</a:t>
            </a:r>
          </a:p>
        </p:txBody>
      </p:sp>
      <p:pic>
        <p:nvPicPr>
          <p:cNvPr id="6" name="Picture 5">
            <a:extLst>
              <a:ext uri="{FF2B5EF4-FFF2-40B4-BE49-F238E27FC236}">
                <a16:creationId xmlns:a16="http://schemas.microsoft.com/office/drawing/2014/main" id="{332B99CB-4294-4CED-B6D4-8531618B90A0}"/>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31650699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11A34EE-6B4D-4859-A3BE-30EA3932E056}"/>
              </a:ext>
            </a:extLst>
          </p:cNvPr>
          <p:cNvPicPr>
            <a:picLocks noChangeAspect="1"/>
          </p:cNvPicPr>
          <p:nvPr/>
        </p:nvPicPr>
        <p:blipFill>
          <a:blip r:embed="rId2"/>
          <a:stretch>
            <a:fillRect/>
          </a:stretch>
        </p:blipFill>
        <p:spPr>
          <a:xfrm>
            <a:off x="335280" y="-2128"/>
            <a:ext cx="11521440" cy="6837871"/>
          </a:xfrm>
          <a:prstGeom prst="rect">
            <a:avLst/>
          </a:prstGeom>
        </p:spPr>
      </p:pic>
      <p:sp>
        <p:nvSpPr>
          <p:cNvPr id="5" name="Rectangle 4">
            <a:extLst>
              <a:ext uri="{FF2B5EF4-FFF2-40B4-BE49-F238E27FC236}">
                <a16:creationId xmlns:a16="http://schemas.microsoft.com/office/drawing/2014/main" id="{1EBF984E-388E-4A36-942B-1CB5AE217A3A}"/>
              </a:ext>
              <a:ext uri="{C183D7F6-B498-43B3-948B-1728B52AA6E4}">
                <adec:decorative xmlns:adec="http://schemas.microsoft.com/office/drawing/2017/decorative" val="1"/>
              </a:ext>
            </a:extLst>
          </p:cNvPr>
          <p:cNvSpPr/>
          <p:nvPr/>
        </p:nvSpPr>
        <p:spPr bwMode="auto">
          <a:xfrm>
            <a:off x="445008" y="4142232"/>
            <a:ext cx="5602224" cy="20665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32B6539-490F-418A-BD6D-7B338200EA69}"/>
              </a:ext>
            </a:extLst>
          </p:cNvPr>
          <p:cNvSpPr txBox="1"/>
          <p:nvPr/>
        </p:nvSpPr>
        <p:spPr>
          <a:xfrm>
            <a:off x="6412992" y="4700016"/>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Configure additional settings, including how reviewers will be notified​</a:t>
            </a:r>
          </a:p>
        </p:txBody>
      </p:sp>
      <p:sp>
        <p:nvSpPr>
          <p:cNvPr id="2" name="TextBox 1">
            <a:extLst>
              <a:ext uri="{FF2B5EF4-FFF2-40B4-BE49-F238E27FC236}">
                <a16:creationId xmlns:a16="http://schemas.microsoft.com/office/drawing/2014/main" id="{3F016708-5476-41D9-A83B-4BD772759154}"/>
              </a:ext>
            </a:extLst>
          </p:cNvPr>
          <p:cNvSpPr txBox="1"/>
          <p:nvPr/>
        </p:nvSpPr>
        <p:spPr>
          <a:xfrm>
            <a:off x="1328928" y="6382512"/>
            <a:ext cx="1077772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Create the review!</a:t>
            </a:r>
            <a:endParaRPr lang="en-US"/>
          </a:p>
        </p:txBody>
      </p:sp>
      <p:pic>
        <p:nvPicPr>
          <p:cNvPr id="6" name="Picture 5">
            <a:extLst>
              <a:ext uri="{FF2B5EF4-FFF2-40B4-BE49-F238E27FC236}">
                <a16:creationId xmlns:a16="http://schemas.microsoft.com/office/drawing/2014/main" id="{E6BB786D-6B3B-4143-9D87-D64C7F84FADD}"/>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529376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BBBD064D-B5A1-4C1A-9447-FB3A61C73416}"/>
              </a:ext>
            </a:extLst>
          </p:cNvPr>
          <p:cNvPicPr>
            <a:picLocks noChangeAspect="1"/>
          </p:cNvPicPr>
          <p:nvPr/>
        </p:nvPicPr>
        <p:blipFill>
          <a:blip r:embed="rId2"/>
          <a:stretch>
            <a:fillRect/>
          </a:stretch>
        </p:blipFill>
        <p:spPr>
          <a:xfrm>
            <a:off x="347472" y="17186"/>
            <a:ext cx="11497056" cy="6823629"/>
          </a:xfrm>
          <a:prstGeom prst="rect">
            <a:avLst/>
          </a:prstGeom>
        </p:spPr>
      </p:pic>
      <p:pic>
        <p:nvPicPr>
          <p:cNvPr id="4" name="Picture 3">
            <a:extLst>
              <a:ext uri="{FF2B5EF4-FFF2-40B4-BE49-F238E27FC236}">
                <a16:creationId xmlns:a16="http://schemas.microsoft.com/office/drawing/2014/main" id="{3016E7E6-B431-4241-BFE9-CBDF0023A965}"/>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5970991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Identity Federation</a:t>
            </a:r>
          </a:p>
        </p:txBody>
      </p:sp>
    </p:spTree>
    <p:extLst>
      <p:ext uri="{BB962C8B-B14F-4D97-AF65-F5344CB8AC3E}">
        <p14:creationId xmlns:p14="http://schemas.microsoft.com/office/powerpoint/2010/main" val="23098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a:t>
            </a:r>
          </a:p>
        </p:txBody>
      </p:sp>
      <p:sp>
        <p:nvSpPr>
          <p:cNvPr id="3" name="Text Placeholder 2">
            <a:extLst>
              <a:ext uri="{FF2B5EF4-FFF2-40B4-BE49-F238E27FC236}">
                <a16:creationId xmlns:a16="http://schemas.microsoft.com/office/drawing/2014/main" id="{19E7DD27-0F04-4372-8653-11AD815D7011}"/>
              </a:ext>
            </a:extLst>
          </p:cNvPr>
          <p:cNvSpPr>
            <a:spLocks noGrp="1"/>
          </p:cNvSpPr>
          <p:nvPr>
            <p:ph type="body" sz="quarter" idx="10"/>
          </p:nvPr>
        </p:nvSpPr>
        <p:spPr>
          <a:xfrm>
            <a:off x="586390" y="1434653"/>
            <a:ext cx="11018520" cy="861681"/>
          </a:xfrm>
        </p:spPr>
        <p:txBody>
          <a:bodyPr/>
          <a:lstStyle/>
          <a:p>
            <a:r>
              <a:rPr lang="en-US" i="1" dirty="0"/>
              <a:t>Allows you to access Azure Active Directory (Azure AD) protected resources without needing to manage secrets</a:t>
            </a:r>
          </a:p>
        </p:txBody>
      </p:sp>
      <p:pic>
        <p:nvPicPr>
          <p:cNvPr id="5" name="Graphic 4">
            <a:extLst>
              <a:ext uri="{FF2B5EF4-FFF2-40B4-BE49-F238E27FC236}">
                <a16:creationId xmlns:a16="http://schemas.microsoft.com/office/drawing/2014/main" id="{4EB645DA-1F1D-4649-808C-9C433E110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2759368"/>
            <a:ext cx="10358051" cy="3641012"/>
          </a:xfrm>
          <a:prstGeom prst="rect">
            <a:avLst/>
          </a:prstGeom>
        </p:spPr>
      </p:pic>
    </p:spTree>
    <p:extLst>
      <p:ext uri="{BB962C8B-B14F-4D97-AF65-F5344CB8AC3E}">
        <p14:creationId xmlns:p14="http://schemas.microsoft.com/office/powerpoint/2010/main" val="6886422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Supported Scenarios</a:t>
            </a:r>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3102388"/>
          </a:xfrm>
        </p:spPr>
        <p:txBody>
          <a:bodyPr/>
          <a:lstStyle/>
          <a:p>
            <a:pPr marL="448193" indent="-448193">
              <a:buFont typeface="Arial" panose="020B0604020202020204" pitchFamily="34" charset="0"/>
              <a:buChar char="•"/>
            </a:pPr>
            <a:r>
              <a:rPr lang="en-US" sz="3600" dirty="0"/>
              <a:t>GitHub Actions</a:t>
            </a:r>
          </a:p>
          <a:p>
            <a:pPr marL="448193" indent="-448193">
              <a:buFont typeface="Arial" panose="020B0604020202020204" pitchFamily="34" charset="0"/>
              <a:buChar char="•"/>
            </a:pPr>
            <a:r>
              <a:rPr lang="en-US" sz="3600" dirty="0"/>
              <a:t>Google Cloud</a:t>
            </a:r>
          </a:p>
          <a:p>
            <a:pPr marL="448193" indent="-448193">
              <a:buFont typeface="Arial" panose="020B0604020202020204" pitchFamily="34" charset="0"/>
              <a:buChar char="•"/>
            </a:pPr>
            <a:r>
              <a:rPr lang="en-US" sz="3600" dirty="0"/>
              <a:t>Workloads running on Kubernetes</a:t>
            </a:r>
          </a:p>
          <a:p>
            <a:pPr marL="448193" indent="-448193">
              <a:buFont typeface="Arial" panose="020B0604020202020204" pitchFamily="34" charset="0"/>
              <a:buChar char="•"/>
            </a:pPr>
            <a:r>
              <a:rPr lang="en-US" sz="3600" dirty="0"/>
              <a:t>Workloads running in compute platforms outside of Azure </a:t>
            </a:r>
          </a:p>
        </p:txBody>
      </p:sp>
    </p:spTree>
    <p:extLst>
      <p:ext uri="{BB962C8B-B14F-4D97-AF65-F5344CB8AC3E}">
        <p14:creationId xmlns:p14="http://schemas.microsoft.com/office/powerpoint/2010/main" val="21268172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8757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FC41-7BB9-4B4A-9633-7A57C0ECAD6B}"/>
              </a:ext>
            </a:extLst>
          </p:cNvPr>
          <p:cNvSpPr>
            <a:spLocks noGrp="1"/>
          </p:cNvSpPr>
          <p:nvPr>
            <p:ph type="title"/>
          </p:nvPr>
        </p:nvSpPr>
        <p:spPr/>
        <p:txBody>
          <a:bodyPr/>
          <a:lstStyle/>
          <a:p>
            <a:r>
              <a:rPr lang="en-US">
                <a:cs typeface="Segoe UI"/>
              </a:rPr>
              <a:t>Takeaways</a:t>
            </a:r>
            <a:endParaRPr lang="en-US"/>
          </a:p>
        </p:txBody>
      </p:sp>
      <p:sp>
        <p:nvSpPr>
          <p:cNvPr id="3" name="Content Placeholder 2">
            <a:extLst>
              <a:ext uri="{FF2B5EF4-FFF2-40B4-BE49-F238E27FC236}">
                <a16:creationId xmlns:a16="http://schemas.microsoft.com/office/drawing/2014/main" id="{41D82A23-CEF0-436D-BB65-EE3D28D3C6E7}"/>
              </a:ext>
            </a:extLst>
          </p:cNvPr>
          <p:cNvSpPr>
            <a:spLocks noGrp="1"/>
          </p:cNvSpPr>
          <p:nvPr>
            <p:ph idx="1"/>
          </p:nvPr>
        </p:nvSpPr>
        <p:spPr>
          <a:xfrm>
            <a:off x="838200" y="1378353"/>
            <a:ext cx="11018520" cy="2839752"/>
          </a:xfrm>
        </p:spPr>
        <p:txBody>
          <a:bodyPr vert="horz" wrap="square" lIns="0" tIns="0" rIns="0" bIns="0" rtlCol="0" anchor="t">
            <a:spAutoFit/>
          </a:bodyPr>
          <a:lstStyle/>
          <a:p>
            <a:r>
              <a:rPr lang="en-US" dirty="0"/>
              <a:t>Detect attacks against workload identities </a:t>
            </a:r>
          </a:p>
          <a:p>
            <a:r>
              <a:rPr lang="en-US" dirty="0"/>
              <a:t>Control access based on risk</a:t>
            </a:r>
          </a:p>
          <a:p>
            <a:r>
              <a:rPr lang="en-US" dirty="0"/>
              <a:t>Export the risk data to the platform of your choice</a:t>
            </a:r>
          </a:p>
          <a:p>
            <a:r>
              <a:rPr lang="en-US" b="1" dirty="0">
                <a:ea typeface="+mn-lt"/>
                <a:cs typeface="+mn-lt"/>
              </a:rPr>
              <a:t>Reduce risk and increase security</a:t>
            </a:r>
            <a:r>
              <a:rPr lang="en-US" dirty="0">
                <a:ea typeface="+mn-lt"/>
                <a:cs typeface="+mn-lt"/>
              </a:rPr>
              <a:t> by extending access reviews capabilities beyond user accounts</a:t>
            </a:r>
          </a:p>
          <a:p>
            <a:r>
              <a:rPr lang="en-US" dirty="0">
                <a:ea typeface="+mn-lt"/>
                <a:cs typeface="+mn-lt"/>
              </a:rPr>
              <a:t>Federate workload identities – token based authentication</a:t>
            </a:r>
            <a:endParaRPr lang="en-US" dirty="0">
              <a:cs typeface="Segoe UI"/>
            </a:endParaRPr>
          </a:p>
        </p:txBody>
      </p:sp>
    </p:spTree>
    <p:extLst>
      <p:ext uri="{BB962C8B-B14F-4D97-AF65-F5344CB8AC3E}">
        <p14:creationId xmlns:p14="http://schemas.microsoft.com/office/powerpoint/2010/main" val="2295973428"/>
      </p:ext>
    </p:extLst>
  </p:cSld>
  <p:clrMapOvr>
    <a:masterClrMapping/>
  </p:clrMapOvr>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F0E8-7E71-433F-A723-DE9BCB886710}"/>
              </a:ext>
            </a:extLst>
          </p:cNvPr>
          <p:cNvSpPr>
            <a:spLocks noGrp="1"/>
          </p:cNvSpPr>
          <p:nvPr>
            <p:ph type="title"/>
          </p:nvPr>
        </p:nvSpPr>
        <p:spPr>
          <a:xfrm>
            <a:off x="584200" y="457200"/>
            <a:ext cx="5508419" cy="618631"/>
          </a:xfrm>
        </p:spPr>
        <p:txBody>
          <a:bodyPr/>
          <a:lstStyle/>
          <a:p>
            <a:r>
              <a:rPr lang="en-US" sz="3600"/>
              <a:t>Resources</a:t>
            </a:r>
          </a:p>
        </p:txBody>
      </p:sp>
      <p:sp>
        <p:nvSpPr>
          <p:cNvPr id="3" name="TextBox 2">
            <a:extLst>
              <a:ext uri="{FF2B5EF4-FFF2-40B4-BE49-F238E27FC236}">
                <a16:creationId xmlns:a16="http://schemas.microsoft.com/office/drawing/2014/main" id="{3C3E5D2D-6197-48E3-B22D-71A9A1D2F6A4}"/>
              </a:ext>
            </a:extLst>
          </p:cNvPr>
          <p:cNvSpPr txBox="1"/>
          <p:nvPr/>
        </p:nvSpPr>
        <p:spPr>
          <a:xfrm>
            <a:off x="833581" y="1565358"/>
            <a:ext cx="9927327" cy="475546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Microsoft docs pages:</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Workload identities - Microsoft identity platform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2">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Workload identity federation - Microsoft identity platform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Active Directory Conditional Access for workload identities preview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4">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Create an access review of Azure resource and Azure AD roles in PIM - Azure AD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5">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Securing workload identities with Azure AD Identity Protection Preview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mn-cs"/>
            </a:endParaRPr>
          </a:p>
          <a:p>
            <a:pPr>
              <a:lnSpc>
                <a:spcPct val="150000"/>
              </a:lnSpc>
              <a:defRPr/>
            </a:pPr>
            <a:r>
              <a:rPr lang="en-US" sz="1600" b="1" dirty="0">
                <a:latin typeface="Segoe UI"/>
              </a:rPr>
              <a:t>Workload Federation – GitHub Actions Documentation:</a:t>
            </a:r>
            <a:endParaRPr lang="en-US" sz="1600" b="1" dirty="0">
              <a:latin typeface="Segoe UI"/>
              <a:hlinkClick r:id="rId7">
                <a:extLst>
                  <a:ext uri="{A12FA001-AC4F-418D-AE19-62706E023703}">
                    <ahyp:hlinkClr xmlns:ahyp="http://schemas.microsoft.com/office/drawing/2018/hyperlinkcolor" val="tx"/>
                  </a:ext>
                </a:extLst>
              </a:hlinkClick>
            </a:endParaRPr>
          </a:p>
          <a:p>
            <a:pPr marL="285750" indent="-285750">
              <a:lnSpc>
                <a:spcPct val="150000"/>
              </a:lnSpc>
              <a:buFont typeface="Arial"/>
              <a:buChar char="•"/>
              <a:defRPr/>
            </a:pPr>
            <a:r>
              <a:rPr lang="en-US" sz="1600" dirty="0">
                <a:solidFill>
                  <a:srgbClr val="0000FF"/>
                </a:solidFill>
                <a:latin typeface="Segoe UI"/>
                <a:hlinkClick r:id="rId7">
                  <a:extLst>
                    <a:ext uri="{A12FA001-AC4F-418D-AE19-62706E023703}">
                      <ahyp:hlinkClr xmlns:ahyp="http://schemas.microsoft.com/office/drawing/2018/hyperlinkcolor" val="tx"/>
                    </a:ext>
                  </a:extLst>
                </a:hlinkClick>
              </a:rPr>
              <a:t>Microsoft Documentation</a:t>
            </a:r>
            <a:endParaRPr lang="en-US" sz="1600" dirty="0">
              <a:solidFill>
                <a:srgbClr val="0000FF"/>
              </a:solidFill>
              <a:latin typeface="Segoe UI"/>
            </a:endParaRPr>
          </a:p>
          <a:p>
            <a:pPr marL="285750" indent="-285750">
              <a:lnSpc>
                <a:spcPct val="150000"/>
              </a:lnSpc>
              <a:buFont typeface="Arial"/>
              <a:buChar char="•"/>
              <a:defRPr/>
            </a:pPr>
            <a:r>
              <a:rPr lang="en-US" sz="1600" dirty="0">
                <a:solidFill>
                  <a:srgbClr val="0000FF"/>
                </a:solidFill>
                <a:latin typeface="Segoe UI"/>
                <a:hlinkClick r:id="rId8">
                  <a:extLst>
                    <a:ext uri="{A12FA001-AC4F-418D-AE19-62706E023703}">
                      <ahyp:hlinkClr xmlns:ahyp="http://schemas.microsoft.com/office/drawing/2018/hyperlinkcolor" val="tx"/>
                    </a:ext>
                  </a:extLst>
                </a:hlinkClick>
              </a:rPr>
              <a:t>GitHub Documentation</a:t>
            </a:r>
            <a:endParaRPr lang="en-US" sz="1600" dirty="0">
              <a:solidFill>
                <a:srgbClr val="0000FF"/>
              </a:solidFill>
              <a:latin typeface="Segoe UI"/>
            </a:endParaRPr>
          </a:p>
          <a:p>
            <a:pPr marL="285750" indent="-285750">
              <a:lnSpc>
                <a:spcPct val="150000"/>
              </a:lnSpc>
              <a:buFont typeface="Arial"/>
              <a:buChar char="•"/>
              <a:defRPr/>
            </a:pPr>
            <a:r>
              <a:rPr lang="en-US" sz="1600" dirty="0">
                <a:solidFill>
                  <a:srgbClr val="0000FF"/>
                </a:solidFill>
                <a:latin typeface="Segoe UI"/>
                <a:hlinkClick r:id="rId9">
                  <a:extLst>
                    <a:ext uri="{A12FA001-AC4F-418D-AE19-62706E023703}">
                      <ahyp:hlinkClr xmlns:ahyp="http://schemas.microsoft.com/office/drawing/2018/hyperlinkcolor" val="tx"/>
                    </a:ext>
                  </a:extLst>
                </a:hlinkClick>
              </a:rPr>
              <a:t>Jon Gallant GitHub Code</a:t>
            </a:r>
            <a:endParaRPr lang="en-US" sz="1600" dirty="0">
              <a:solidFill>
                <a:srgbClr val="0000FF"/>
              </a:solidFill>
              <a:latin typeface="Segoe UI"/>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1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69270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1944058"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Thank you!</a:t>
            </a:r>
          </a:p>
        </p:txBody>
      </p:sp>
    </p:spTree>
    <p:extLst>
      <p:ext uri="{BB962C8B-B14F-4D97-AF65-F5344CB8AC3E}">
        <p14:creationId xmlns:p14="http://schemas.microsoft.com/office/powerpoint/2010/main" val="34224489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How are workload identities used?</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947952"/>
          </a:xfrm>
        </p:spPr>
        <p:txBody>
          <a:bodyPr/>
          <a:lstStyle/>
          <a:p>
            <a:r>
              <a:rPr lang="en-US" dirty="0"/>
              <a:t>Here are some ways that workload identities in Azure AD are used:</a:t>
            </a:r>
          </a:p>
          <a:p>
            <a:endParaRPr lang="en-US" dirty="0"/>
          </a:p>
        </p:txBody>
      </p:sp>
      <p:pic>
        <p:nvPicPr>
          <p:cNvPr id="5" name="Picture 4">
            <a:extLst>
              <a:ext uri="{FF2B5EF4-FFF2-40B4-BE49-F238E27FC236}">
                <a16:creationId xmlns:a16="http://schemas.microsoft.com/office/drawing/2014/main" id="{7CC74187-76A7-40D1-BBCB-25E3F04614A4}"/>
              </a:ext>
            </a:extLst>
          </p:cNvPr>
          <p:cNvPicPr>
            <a:picLocks noChangeAspect="1"/>
          </p:cNvPicPr>
          <p:nvPr/>
        </p:nvPicPr>
        <p:blipFill>
          <a:blip r:embed="rId3"/>
          <a:stretch>
            <a:fillRect/>
          </a:stretch>
        </p:blipFill>
        <p:spPr>
          <a:xfrm>
            <a:off x="1871877" y="2229726"/>
            <a:ext cx="897241" cy="948221"/>
          </a:xfrm>
          <a:prstGeom prst="rect">
            <a:avLst/>
          </a:prstGeom>
        </p:spPr>
      </p:pic>
      <p:pic>
        <p:nvPicPr>
          <p:cNvPr id="7" name="Picture 6">
            <a:extLst>
              <a:ext uri="{FF2B5EF4-FFF2-40B4-BE49-F238E27FC236}">
                <a16:creationId xmlns:a16="http://schemas.microsoft.com/office/drawing/2014/main" id="{36340E79-B109-4BC1-ADC6-00FAFA5A8220}"/>
              </a:ext>
            </a:extLst>
          </p:cNvPr>
          <p:cNvPicPr>
            <a:picLocks noChangeAspect="1"/>
          </p:cNvPicPr>
          <p:nvPr/>
        </p:nvPicPr>
        <p:blipFill>
          <a:blip r:embed="rId4"/>
          <a:stretch>
            <a:fillRect/>
          </a:stretch>
        </p:blipFill>
        <p:spPr>
          <a:xfrm>
            <a:off x="1838090" y="3267931"/>
            <a:ext cx="958875" cy="948221"/>
          </a:xfrm>
          <a:prstGeom prst="rect">
            <a:avLst/>
          </a:prstGeom>
        </p:spPr>
      </p:pic>
      <p:pic>
        <p:nvPicPr>
          <p:cNvPr id="9" name="Picture 8">
            <a:extLst>
              <a:ext uri="{FF2B5EF4-FFF2-40B4-BE49-F238E27FC236}">
                <a16:creationId xmlns:a16="http://schemas.microsoft.com/office/drawing/2014/main" id="{F0A3F968-1259-4515-8452-1780E8993ACA}"/>
              </a:ext>
            </a:extLst>
          </p:cNvPr>
          <p:cNvPicPr>
            <a:picLocks noChangeAspect="1"/>
          </p:cNvPicPr>
          <p:nvPr/>
        </p:nvPicPr>
        <p:blipFill>
          <a:blip r:embed="rId5"/>
          <a:stretch>
            <a:fillRect/>
          </a:stretch>
        </p:blipFill>
        <p:spPr>
          <a:xfrm>
            <a:off x="1871877" y="4306136"/>
            <a:ext cx="958875" cy="786493"/>
          </a:xfrm>
          <a:prstGeom prst="rect">
            <a:avLst/>
          </a:prstGeom>
        </p:spPr>
      </p:pic>
      <p:pic>
        <p:nvPicPr>
          <p:cNvPr id="11" name="Picture 10">
            <a:extLst>
              <a:ext uri="{FF2B5EF4-FFF2-40B4-BE49-F238E27FC236}">
                <a16:creationId xmlns:a16="http://schemas.microsoft.com/office/drawing/2014/main" id="{DFBEBEAB-D570-4E0E-9471-EFF239D8EEDF}"/>
              </a:ext>
            </a:extLst>
          </p:cNvPr>
          <p:cNvPicPr>
            <a:picLocks noChangeAspect="1"/>
          </p:cNvPicPr>
          <p:nvPr/>
        </p:nvPicPr>
        <p:blipFill>
          <a:blip r:embed="rId6"/>
          <a:stretch>
            <a:fillRect/>
          </a:stretch>
        </p:blipFill>
        <p:spPr>
          <a:xfrm>
            <a:off x="1838090" y="5177541"/>
            <a:ext cx="1247484" cy="1275518"/>
          </a:xfrm>
          <a:prstGeom prst="rect">
            <a:avLst/>
          </a:prstGeom>
        </p:spPr>
      </p:pic>
      <p:sp>
        <p:nvSpPr>
          <p:cNvPr id="4" name="TextBox 3">
            <a:extLst>
              <a:ext uri="{FF2B5EF4-FFF2-40B4-BE49-F238E27FC236}">
                <a16:creationId xmlns:a16="http://schemas.microsoft.com/office/drawing/2014/main" id="{17F038F5-53A3-46A7-81AF-61B961CE9D9F}"/>
              </a:ext>
            </a:extLst>
          </p:cNvPr>
          <p:cNvSpPr txBox="1"/>
          <p:nvPr/>
        </p:nvSpPr>
        <p:spPr>
          <a:xfrm>
            <a:off x="3085574" y="2299085"/>
            <a:ext cx="7865454" cy="3385542"/>
          </a:xfrm>
          <a:prstGeom prst="rect">
            <a:avLst/>
          </a:prstGeom>
          <a:noFill/>
        </p:spPr>
        <p:txBody>
          <a:bodyPr wrap="square" lIns="0" tIns="0" rIns="0" bIns="0" rtlCol="0">
            <a:spAutoFit/>
          </a:bodyPr>
          <a:lstStyle/>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Web app</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Key Vault</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Azure Storage</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GitHub – CICD Pipeline</a:t>
            </a:r>
          </a:p>
        </p:txBody>
      </p:sp>
    </p:spTree>
    <p:extLst>
      <p:ext uri="{BB962C8B-B14F-4D97-AF65-F5344CB8AC3E}">
        <p14:creationId xmlns:p14="http://schemas.microsoft.com/office/powerpoint/2010/main" val="88277244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2002151" cy="492443"/>
          </a:xfrm>
          <a:prstGeom prst="rect">
            <a:avLst/>
          </a:prstGeom>
          <a:noFill/>
        </p:spPr>
        <p:txBody>
          <a:bodyPr wrap="none" lIns="0" tIns="0" rIns="0" bIns="0" rtlCol="0">
            <a:spAutoFit/>
          </a:bodyPr>
          <a:lstStyle/>
          <a:p>
            <a:pPr algn="l"/>
            <a:r>
              <a:rPr lang="en-US" sz="3200" dirty="0"/>
              <a:t>Questions?</a:t>
            </a:r>
          </a:p>
        </p:txBody>
      </p:sp>
    </p:spTree>
    <p:extLst>
      <p:ext uri="{BB962C8B-B14F-4D97-AF65-F5344CB8AC3E}">
        <p14:creationId xmlns:p14="http://schemas.microsoft.com/office/powerpoint/2010/main" val="48732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descr="abstract yellow photo to depict lacking capabilities for securing access">
            <a:extLst>
              <a:ext uri="{FF2B5EF4-FFF2-40B4-BE49-F238E27FC236}">
                <a16:creationId xmlns:a16="http://schemas.microsoft.com/office/drawing/2014/main" id="{7B9FD1D7-9759-43C0-BDD1-6952934B191B}"/>
              </a:ext>
            </a:extLst>
          </p:cNvPr>
          <p:cNvSpPr/>
          <p:nvPr/>
        </p:nvSpPr>
        <p:spPr bwMode="auto">
          <a:xfrm>
            <a:off x="8858768" y="1932494"/>
            <a:ext cx="2252320" cy="2252320"/>
          </a:xfrm>
          <a:prstGeom prst="ellipse">
            <a:avLst/>
          </a:prstGeom>
          <a:solidFill>
            <a:schemeClr val="accent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descr="Abstract blue photo to depict the difficult to manage lifecycle">
            <a:extLst>
              <a:ext uri="{FF2B5EF4-FFF2-40B4-BE49-F238E27FC236}">
                <a16:creationId xmlns:a16="http://schemas.microsoft.com/office/drawing/2014/main" id="{8FFB0B08-A9AB-4FEC-84F1-FE506B11B04B}"/>
              </a:ext>
            </a:extLst>
          </p:cNvPr>
          <p:cNvSpPr/>
          <p:nvPr/>
        </p:nvSpPr>
        <p:spPr bwMode="auto">
          <a:xfrm>
            <a:off x="1465012" y="1932494"/>
            <a:ext cx="2252320" cy="2252320"/>
          </a:xfrm>
          <a:prstGeom prst="ellips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Oval 33" descr="Abstract green photo with top secret folder in the middle to depict the higher potential for secrets or credentials leak.">
            <a:extLst>
              <a:ext uri="{FF2B5EF4-FFF2-40B4-BE49-F238E27FC236}">
                <a16:creationId xmlns:a16="http://schemas.microsoft.com/office/drawing/2014/main" id="{33FBF062-3C24-49E5-9DEB-BDA937D51A29}"/>
              </a:ext>
            </a:extLst>
          </p:cNvPr>
          <p:cNvSpPr/>
          <p:nvPr/>
        </p:nvSpPr>
        <p:spPr bwMode="auto">
          <a:xfrm>
            <a:off x="5161890" y="1932494"/>
            <a:ext cx="2252320" cy="2252320"/>
          </a:xfrm>
          <a:prstGeom prst="ellipse">
            <a:avLst/>
          </a:prstGeom>
          <a:solidFill>
            <a:schemeClr val="accent3"/>
          </a:solid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012FB2E-6FFE-47D5-B3A6-A4DC2D12B98B}"/>
              </a:ext>
            </a:extLst>
          </p:cNvPr>
          <p:cNvSpPr>
            <a:spLocks noGrp="1"/>
          </p:cNvSpPr>
          <p:nvPr>
            <p:ph type="title"/>
          </p:nvPr>
        </p:nvSpPr>
        <p:spPr>
          <a:xfrm>
            <a:off x="588263" y="457200"/>
            <a:ext cx="11018520" cy="983234"/>
          </a:xfrm>
        </p:spPr>
        <p:txBody>
          <a:bodyPr wrap="square" anchor="t">
            <a:normAutofit/>
          </a:bodyPr>
          <a:lstStyle/>
          <a:p>
            <a:r>
              <a:rPr lang="en-US" sz="3600" dirty="0"/>
              <a:t>Challenges of managing and securing workload identities </a:t>
            </a:r>
          </a:p>
        </p:txBody>
      </p:sp>
      <p:sp>
        <p:nvSpPr>
          <p:cNvPr id="20" name="Text Placeholder 2">
            <a:extLst>
              <a:ext uri="{FF2B5EF4-FFF2-40B4-BE49-F238E27FC236}">
                <a16:creationId xmlns:a16="http://schemas.microsoft.com/office/drawing/2014/main" id="{5AA44D80-5176-4F2E-8F10-C1C573C00ED6}"/>
              </a:ext>
            </a:extLst>
          </p:cNvPr>
          <p:cNvSpPr>
            <a:spLocks noGrp="1"/>
          </p:cNvSpPr>
          <p:nvPr>
            <p:ph type="body" sz="quarter" idx="16"/>
          </p:nvPr>
        </p:nvSpPr>
        <p:spPr>
          <a:xfrm>
            <a:off x="1053406" y="4755475"/>
            <a:ext cx="3075533" cy="1446550"/>
          </a:xfrm>
        </p:spPr>
        <p:txBody>
          <a:bodyPr/>
          <a:lstStyle/>
          <a:p>
            <a:r>
              <a:rPr lang="en-US">
                <a:solidFill>
                  <a:srgbClr val="D83B01"/>
                </a:solidFill>
              </a:rPr>
              <a:t>Difficult to manage lifecycle:</a:t>
            </a:r>
            <a:r>
              <a:rPr lang="en-US"/>
              <a:t> </a:t>
            </a:r>
          </a:p>
          <a:p>
            <a:endParaRPr lang="en-US" sz="700"/>
          </a:p>
          <a:p>
            <a:r>
              <a:rPr lang="en-US" sz="1600" b="1"/>
              <a:t>How to get a visibility into the activity of workload identities, that enables periodic cleanup</a:t>
            </a:r>
            <a:endParaRPr lang="en-US" b="1"/>
          </a:p>
          <a:p>
            <a:endParaRPr lang="en-US"/>
          </a:p>
        </p:txBody>
      </p:sp>
      <p:sp>
        <p:nvSpPr>
          <p:cNvPr id="2" name="TextBox 1">
            <a:extLst>
              <a:ext uri="{FF2B5EF4-FFF2-40B4-BE49-F238E27FC236}">
                <a16:creationId xmlns:a16="http://schemas.microsoft.com/office/drawing/2014/main" id="{2493DDFA-FC0E-488B-85E3-F508F73C5B62}"/>
              </a:ext>
            </a:extLst>
          </p:cNvPr>
          <p:cNvSpPr txBox="1"/>
          <p:nvPr/>
        </p:nvSpPr>
        <p:spPr>
          <a:xfrm>
            <a:off x="778044" y="1013256"/>
            <a:ext cx="6967741" cy="276999"/>
          </a:xfrm>
          <a:prstGeom prst="rect">
            <a:avLst/>
          </a:prstGeom>
          <a:noFill/>
        </p:spPr>
        <p:txBody>
          <a:bodyPr wrap="none" lIns="0" tIns="0" rIns="0" bIns="0" rtlCol="0">
            <a:spAutoFit/>
          </a:bodyPr>
          <a:lstStyle/>
          <a:p>
            <a:pPr algn="l"/>
            <a:r>
              <a:rPr lang="en-US" dirty="0">
                <a:solidFill>
                  <a:srgbClr val="2F2F2F"/>
                </a:solidFill>
              </a:rPr>
              <a:t>Many traditional IAM capabilities do not apply to workload identities </a:t>
            </a:r>
          </a:p>
        </p:txBody>
      </p:sp>
      <p:sp>
        <p:nvSpPr>
          <p:cNvPr id="17" name="Text Placeholder 2">
            <a:extLst>
              <a:ext uri="{FF2B5EF4-FFF2-40B4-BE49-F238E27FC236}">
                <a16:creationId xmlns:a16="http://schemas.microsoft.com/office/drawing/2014/main" id="{E2A28883-4072-4FA8-85F8-8FAE8395DD51}"/>
              </a:ext>
            </a:extLst>
          </p:cNvPr>
          <p:cNvSpPr txBox="1">
            <a:spLocks/>
          </p:cNvSpPr>
          <p:nvPr/>
        </p:nvSpPr>
        <p:spPr>
          <a:xfrm>
            <a:off x="4750284" y="4755475"/>
            <a:ext cx="3075533" cy="14311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D83B01"/>
                </a:solidFill>
              </a:rPr>
              <a:t>Higher potential for secrets or credentials to leak: </a:t>
            </a:r>
          </a:p>
          <a:p>
            <a:endParaRPr lang="en-US" sz="700"/>
          </a:p>
          <a:p>
            <a:r>
              <a:rPr lang="en-US" sz="1600" b="1"/>
              <a:t>How to ensure that workload identities are not breached</a:t>
            </a:r>
            <a:endParaRPr lang="en-US" b="1"/>
          </a:p>
          <a:p>
            <a:endParaRPr lang="en-US"/>
          </a:p>
        </p:txBody>
      </p:sp>
      <p:sp>
        <p:nvSpPr>
          <p:cNvPr id="8" name="Text Placeholder 2">
            <a:extLst>
              <a:ext uri="{FF2B5EF4-FFF2-40B4-BE49-F238E27FC236}">
                <a16:creationId xmlns:a16="http://schemas.microsoft.com/office/drawing/2014/main" id="{420F94C1-3E45-4681-9C0F-40069BD23AE6}"/>
              </a:ext>
            </a:extLst>
          </p:cNvPr>
          <p:cNvSpPr txBox="1">
            <a:spLocks/>
          </p:cNvSpPr>
          <p:nvPr/>
        </p:nvSpPr>
        <p:spPr>
          <a:xfrm>
            <a:off x="8447162" y="4755474"/>
            <a:ext cx="3075533" cy="14311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D83B01"/>
                </a:solidFill>
              </a:rPr>
              <a:t>Lacking capabilities for securing access: </a:t>
            </a:r>
          </a:p>
          <a:p>
            <a:endParaRPr lang="en-US" sz="700"/>
          </a:p>
          <a:p>
            <a:r>
              <a:rPr lang="en-US" sz="1600" b="1"/>
              <a:t>How to remove unnecessary or overprivileged access </a:t>
            </a:r>
            <a:endParaRPr lang="en-US" b="1"/>
          </a:p>
          <a:p>
            <a:endParaRPr lang="en-US"/>
          </a:p>
        </p:txBody>
      </p:sp>
      <p:pic>
        <p:nvPicPr>
          <p:cNvPr id="11" name="Picture 10">
            <a:extLst>
              <a:ext uri="{FF2B5EF4-FFF2-40B4-BE49-F238E27FC236}">
                <a16:creationId xmlns:a16="http://schemas.microsoft.com/office/drawing/2014/main" id="{7DAD02F6-9DF0-4741-9A91-37689E5594CC}"/>
              </a:ext>
              <a:ext uri="{C183D7F6-B498-43B3-948B-1728B52AA6E4}">
                <adec:decorative xmlns:adec="http://schemas.microsoft.com/office/drawing/2017/decorative" val="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646185" y="2364740"/>
            <a:ext cx="1868569" cy="1312407"/>
          </a:xfrm>
          <a:prstGeom prst="rect">
            <a:avLst/>
          </a:prstGeom>
        </p:spPr>
      </p:pic>
      <p:pic>
        <p:nvPicPr>
          <p:cNvPr id="18" name="Picture 17">
            <a:extLst>
              <a:ext uri="{FF2B5EF4-FFF2-40B4-BE49-F238E27FC236}">
                <a16:creationId xmlns:a16="http://schemas.microsoft.com/office/drawing/2014/main" id="{542438ED-16D3-4B54-A3D4-F17CE4C94782}"/>
              </a:ext>
              <a:ext uri="{C183D7F6-B498-43B3-948B-1728B52AA6E4}">
                <adec:decorative xmlns:adec="http://schemas.microsoft.com/office/drawing/2017/decorative" val="1"/>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06723" y="2368558"/>
            <a:ext cx="1425673" cy="1308589"/>
          </a:xfrm>
          <a:prstGeom prst="rect">
            <a:avLst/>
          </a:prstGeom>
        </p:spPr>
      </p:pic>
      <p:pic>
        <p:nvPicPr>
          <p:cNvPr id="21" name="Picture 20">
            <a:extLst>
              <a:ext uri="{FF2B5EF4-FFF2-40B4-BE49-F238E27FC236}">
                <a16:creationId xmlns:a16="http://schemas.microsoft.com/office/drawing/2014/main" id="{91BBA22C-E2EE-49F6-BB70-070890F25A01}"/>
              </a:ext>
              <a:ext uri="{C183D7F6-B498-43B3-948B-1728B52AA6E4}">
                <adec:decorative xmlns:adec="http://schemas.microsoft.com/office/drawing/2017/decorative" val="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9388092" y="2453436"/>
            <a:ext cx="1223711" cy="1223711"/>
          </a:xfrm>
          <a:prstGeom prst="rect">
            <a:avLst/>
          </a:prstGeom>
        </p:spPr>
      </p:pic>
    </p:spTree>
    <p:extLst>
      <p:ext uri="{BB962C8B-B14F-4D97-AF65-F5344CB8AC3E}">
        <p14:creationId xmlns:p14="http://schemas.microsoft.com/office/powerpoint/2010/main" val="22834330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5D9F-1D15-4969-812D-EECA78565634}"/>
              </a:ext>
            </a:extLst>
          </p:cNvPr>
          <p:cNvSpPr>
            <a:spLocks noGrp="1"/>
          </p:cNvSpPr>
          <p:nvPr>
            <p:ph type="title"/>
          </p:nvPr>
        </p:nvSpPr>
        <p:spPr/>
        <p:txBody>
          <a:bodyPr/>
          <a:lstStyle/>
          <a:p>
            <a:r>
              <a:rPr lang="en-US" dirty="0"/>
              <a:t>Do any of the following apply?</a:t>
            </a:r>
          </a:p>
        </p:txBody>
      </p:sp>
      <p:sp>
        <p:nvSpPr>
          <p:cNvPr id="3" name="Content Placeholder 2">
            <a:extLst>
              <a:ext uri="{FF2B5EF4-FFF2-40B4-BE49-F238E27FC236}">
                <a16:creationId xmlns:a16="http://schemas.microsoft.com/office/drawing/2014/main" id="{983F19FC-19E6-4EB1-AAD3-BA0254DBBAAE}"/>
              </a:ext>
            </a:extLst>
          </p:cNvPr>
          <p:cNvSpPr>
            <a:spLocks noGrp="1"/>
          </p:cNvSpPr>
          <p:nvPr>
            <p:ph idx="1"/>
          </p:nvPr>
        </p:nvSpPr>
        <p:spPr>
          <a:xfrm>
            <a:off x="838200" y="1495888"/>
            <a:ext cx="11018520" cy="3447098"/>
          </a:xfrm>
        </p:spPr>
        <p:txBody>
          <a:bodyPr/>
          <a:lstStyle/>
          <a:p>
            <a:r>
              <a:rPr lang="en-US" dirty="0"/>
              <a:t>Heavy app/workload identity integration with Azure AD</a:t>
            </a:r>
          </a:p>
          <a:p>
            <a:r>
              <a:rPr lang="en-US" dirty="0"/>
              <a:t>Currently using Azure AD Conditional Access, Identity Protection, or Access Reviews to secure users</a:t>
            </a:r>
          </a:p>
          <a:p>
            <a:r>
              <a:rPr lang="en-US" dirty="0"/>
              <a:t>Want to protect identities from compromise</a:t>
            </a:r>
          </a:p>
          <a:p>
            <a:r>
              <a:rPr lang="en-US" dirty="0"/>
              <a:t>Subject to regulations and auditor visits</a:t>
            </a:r>
          </a:p>
          <a:p>
            <a:endParaRPr lang="en-US" dirty="0"/>
          </a:p>
          <a:p>
            <a:endParaRPr lang="en-US" dirty="0"/>
          </a:p>
        </p:txBody>
      </p:sp>
    </p:spTree>
    <p:extLst>
      <p:ext uri="{BB962C8B-B14F-4D97-AF65-F5344CB8AC3E}">
        <p14:creationId xmlns:p14="http://schemas.microsoft.com/office/powerpoint/2010/main" val="487939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5.xml><?xml version="1.0" encoding="utf-8"?>
<a:theme xmlns:a="http://schemas.openxmlformats.org/drawingml/2006/main" name="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4.potx" id="{C0EB5187-6318-4A12-9160-BF29DE2C6E23}" vid="{27B4EBC1-0F96-451B-B61A-C8F0F7E25D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2397</TotalTime>
  <Words>899</Words>
  <Application>Microsoft Office PowerPoint</Application>
  <PresentationFormat>Widescreen</PresentationFormat>
  <Paragraphs>176</Paragraphs>
  <Slides>70</Slides>
  <Notes>13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70</vt:i4>
      </vt:variant>
    </vt:vector>
  </HeadingPairs>
  <TitlesOfParts>
    <vt:vector size="85" baseType="lpstr">
      <vt:lpstr>Arial</vt:lpstr>
      <vt:lpstr>Calibri</vt:lpstr>
      <vt:lpstr>Calibri Light</vt:lpstr>
      <vt:lpstr>Consolas</vt:lpstr>
      <vt:lpstr>Montserrat</vt:lpstr>
      <vt:lpstr>Segoe UI</vt:lpstr>
      <vt:lpstr>Segoe UI Light</vt:lpstr>
      <vt:lpstr>Segoe UI Semibold</vt:lpstr>
      <vt:lpstr>Segoe UI Semilight</vt:lpstr>
      <vt:lpstr>Wingdings</vt:lpstr>
      <vt:lpstr>Office Theme</vt:lpstr>
      <vt:lpstr>Microsoft Security template</vt:lpstr>
      <vt:lpstr>1_Office Theme</vt:lpstr>
      <vt:lpstr>5-50183_Microsoft_Inspire_Template</vt:lpstr>
      <vt:lpstr>WHITE TEMPLATE</vt:lpstr>
      <vt:lpstr>Protecting your apps and services using Azure AD workload identities </vt:lpstr>
      <vt:lpstr>About me</vt:lpstr>
      <vt:lpstr>PowerPoint Presentation</vt:lpstr>
      <vt:lpstr>Workload Identities</vt:lpstr>
      <vt:lpstr>Taxonomy of identities in Azure AD</vt:lpstr>
      <vt:lpstr>What are workload identities?</vt:lpstr>
      <vt:lpstr>How are workload identities used?</vt:lpstr>
      <vt:lpstr>Challenges of managing and securing workload identities </vt:lpstr>
      <vt:lpstr>Do any of the following apply?</vt:lpstr>
      <vt:lpstr>Introducing 4 new capabilities to protect workloads</vt:lpstr>
      <vt:lpstr>Conditional Access  for workload identities</vt:lpstr>
      <vt:lpstr>Conditional Access for workload identities</vt:lpstr>
      <vt:lpstr>Creating a Conditional Access policy for workload identities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and Reporting workbook supports workload identities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Identity Protection for workload identities</vt:lpstr>
      <vt:lpstr>Identity Protection for workload identities</vt:lpstr>
      <vt:lpstr>Identify risky workload identities</vt:lpstr>
      <vt:lpstr>PowerPoint Presentation</vt:lpstr>
      <vt:lpstr>PowerPoint Presentation</vt:lpstr>
      <vt:lpstr>PowerPoint Presentation</vt:lpstr>
      <vt:lpstr>PowerPoint Presentation</vt:lpstr>
      <vt:lpstr>PowerPoint Presentation</vt:lpstr>
      <vt:lpstr>PowerPoint Presentation</vt:lpstr>
      <vt:lpstr>Configure a risk-based Conditional Access policy for workload identities</vt:lpstr>
      <vt:lpstr>PowerPoint Presentation</vt:lpstr>
      <vt:lpstr>Export risk data</vt:lpstr>
      <vt:lpstr>PowerPoint Presentation</vt:lpstr>
      <vt:lpstr>PowerPoint Presentation</vt:lpstr>
      <vt:lpstr>Access reviews for workload identities assigned to privileged roles </vt:lpstr>
      <vt:lpstr>Access reviews for workload identities</vt:lpstr>
      <vt:lpstr>Creating an access review for workload identities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Identity Federation</vt:lpstr>
      <vt:lpstr>Workload Identity Federation</vt:lpstr>
      <vt:lpstr>Workload Identity Federation – Supported Scenarios</vt:lpstr>
      <vt:lpstr>Resources</vt:lpstr>
      <vt:lpstr>Takeaways</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your apps and services using Azure AD workload identities</dc:title>
  <dc:creator>Shannon Kuehn</dc:creator>
  <cp:lastModifiedBy>Shannon Kuehn</cp:lastModifiedBy>
  <cp:revision>2</cp:revision>
  <dcterms:created xsi:type="dcterms:W3CDTF">2022-04-25T18:53:53Z</dcterms:created>
  <dcterms:modified xsi:type="dcterms:W3CDTF">2022-04-28T21:30:59Z</dcterms:modified>
</cp:coreProperties>
</file>